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7" r:id="rId13"/>
    <p:sldId id="368" r:id="rId14"/>
    <p:sldId id="369" r:id="rId15"/>
    <p:sldId id="370" r:id="rId16"/>
    <p:sldId id="363" r:id="rId17"/>
    <p:sldId id="364" r:id="rId18"/>
    <p:sldId id="372" r:id="rId19"/>
    <p:sldId id="365" r:id="rId20"/>
    <p:sldId id="366" r:id="rId21"/>
    <p:sldId id="265" r:id="rId22"/>
    <p:sldId id="378" r:id="rId23"/>
    <p:sldId id="266" r:id="rId24"/>
    <p:sldId id="375" r:id="rId25"/>
    <p:sldId id="376" r:id="rId26"/>
    <p:sldId id="379" r:id="rId27"/>
    <p:sldId id="380" r:id="rId28"/>
    <p:sldId id="381" r:id="rId29"/>
    <p:sldId id="373" r:id="rId30"/>
    <p:sldId id="382" r:id="rId31"/>
    <p:sldId id="383" r:id="rId32"/>
    <p:sldId id="384" r:id="rId33"/>
    <p:sldId id="387" r:id="rId34"/>
    <p:sldId id="388" r:id="rId35"/>
    <p:sldId id="374" r:id="rId36"/>
    <p:sldId id="385" r:id="rId37"/>
    <p:sldId id="386" r:id="rId38"/>
    <p:sldId id="390" r:id="rId39"/>
    <p:sldId id="389" r:id="rId40"/>
    <p:sldId id="391" r:id="rId41"/>
    <p:sldId id="273" r:id="rId42"/>
    <p:sldId id="277" r:id="rId43"/>
    <p:sldId id="392" r:id="rId44"/>
    <p:sldId id="396" r:id="rId45"/>
    <p:sldId id="393" r:id="rId46"/>
    <p:sldId id="397" r:id="rId47"/>
    <p:sldId id="395" r:id="rId48"/>
    <p:sldId id="398" r:id="rId49"/>
    <p:sldId id="394" r:id="rId50"/>
    <p:sldId id="399" r:id="rId51"/>
    <p:sldId id="522" r:id="rId52"/>
    <p:sldId id="523" r:id="rId53"/>
    <p:sldId id="400" r:id="rId54"/>
    <p:sldId id="341" r:id="rId55"/>
    <p:sldId id="401" r:id="rId56"/>
    <p:sldId id="402" r:id="rId57"/>
    <p:sldId id="521" r:id="rId58"/>
    <p:sldId id="495" r:id="rId59"/>
    <p:sldId id="524" r:id="rId60"/>
    <p:sldId id="343" r:id="rId61"/>
    <p:sldId id="403" r:id="rId62"/>
    <p:sldId id="404" r:id="rId63"/>
    <p:sldId id="405" r:id="rId64"/>
    <p:sldId id="407" r:id="rId65"/>
    <p:sldId id="406" r:id="rId66"/>
    <p:sldId id="342" r:id="rId67"/>
    <p:sldId id="283" r:id="rId68"/>
    <p:sldId id="408" r:id="rId69"/>
    <p:sldId id="409" r:id="rId70"/>
    <p:sldId id="284" r:id="rId71"/>
    <p:sldId id="285" r:id="rId72"/>
    <p:sldId id="410" r:id="rId73"/>
    <p:sldId id="411" r:id="rId74"/>
    <p:sldId id="525" r:id="rId75"/>
    <p:sldId id="298" r:id="rId76"/>
    <p:sldId id="414" r:id="rId77"/>
    <p:sldId id="415" r:id="rId78"/>
    <p:sldId id="421" r:id="rId79"/>
    <p:sldId id="416" r:id="rId80"/>
    <p:sldId id="422" r:id="rId81"/>
    <p:sldId id="417" r:id="rId82"/>
    <p:sldId id="423" r:id="rId83"/>
    <p:sldId id="418" r:id="rId84"/>
    <p:sldId id="424" r:id="rId85"/>
    <p:sldId id="427" r:id="rId86"/>
    <p:sldId id="419" r:id="rId87"/>
    <p:sldId id="425" r:id="rId88"/>
    <p:sldId id="497" r:id="rId89"/>
    <p:sldId id="500" r:id="rId90"/>
    <p:sldId id="498" r:id="rId91"/>
    <p:sldId id="501" r:id="rId92"/>
    <p:sldId id="499" r:id="rId93"/>
    <p:sldId id="502" r:id="rId94"/>
    <p:sldId id="504" r:id="rId95"/>
    <p:sldId id="505" r:id="rId96"/>
    <p:sldId id="507" r:id="rId97"/>
    <p:sldId id="506" r:id="rId98"/>
    <p:sldId id="508" r:id="rId99"/>
    <p:sldId id="509" r:id="rId100"/>
    <p:sldId id="510" r:id="rId101"/>
    <p:sldId id="511" r:id="rId102"/>
    <p:sldId id="412" r:id="rId103"/>
    <p:sldId id="429" r:id="rId104"/>
    <p:sldId id="430" r:id="rId105"/>
    <p:sldId id="431" r:id="rId106"/>
    <p:sldId id="485" r:id="rId107"/>
    <p:sldId id="489" r:id="rId108"/>
    <p:sldId id="486" r:id="rId109"/>
    <p:sldId id="490" r:id="rId110"/>
    <p:sldId id="487" r:id="rId111"/>
    <p:sldId id="491" r:id="rId112"/>
    <p:sldId id="488" r:id="rId113"/>
    <p:sldId id="492" r:id="rId114"/>
    <p:sldId id="432" r:id="rId115"/>
    <p:sldId id="433" r:id="rId116"/>
    <p:sldId id="434" r:id="rId117"/>
    <p:sldId id="482" r:id="rId118"/>
    <p:sldId id="493" r:id="rId119"/>
    <p:sldId id="484" r:id="rId120"/>
    <p:sldId id="494" r:id="rId121"/>
    <p:sldId id="435" r:id="rId122"/>
    <p:sldId id="413" r:id="rId123"/>
    <p:sldId id="428" r:id="rId124"/>
    <p:sldId id="436" r:id="rId125"/>
    <p:sldId id="470" r:id="rId126"/>
    <p:sldId id="476" r:id="rId127"/>
    <p:sldId id="471" r:id="rId128"/>
    <p:sldId id="477" r:id="rId129"/>
    <p:sldId id="472" r:id="rId130"/>
    <p:sldId id="478" r:id="rId131"/>
    <p:sldId id="473" r:id="rId132"/>
    <p:sldId id="479" r:id="rId133"/>
    <p:sldId id="474" r:id="rId134"/>
    <p:sldId id="480" r:id="rId135"/>
    <p:sldId id="475" r:id="rId136"/>
    <p:sldId id="481" r:id="rId137"/>
    <p:sldId id="437" r:id="rId138"/>
    <p:sldId id="441" r:id="rId139"/>
    <p:sldId id="442" r:id="rId140"/>
    <p:sldId id="445" r:id="rId141"/>
    <p:sldId id="443" r:id="rId142"/>
    <p:sldId id="446" r:id="rId143"/>
    <p:sldId id="444" r:id="rId144"/>
    <p:sldId id="447" r:id="rId145"/>
    <p:sldId id="439" r:id="rId146"/>
    <p:sldId id="460" r:id="rId147"/>
    <p:sldId id="465" r:id="rId148"/>
    <p:sldId id="461" r:id="rId149"/>
    <p:sldId id="466" r:id="rId150"/>
    <p:sldId id="462" r:id="rId151"/>
    <p:sldId id="467" r:id="rId152"/>
    <p:sldId id="463" r:id="rId153"/>
    <p:sldId id="468" r:id="rId154"/>
    <p:sldId id="464" r:id="rId155"/>
    <p:sldId id="469" r:id="rId156"/>
    <p:sldId id="449" r:id="rId157"/>
    <p:sldId id="450" r:id="rId158"/>
    <p:sldId id="455" r:id="rId159"/>
    <p:sldId id="451" r:id="rId160"/>
    <p:sldId id="456" r:id="rId161"/>
    <p:sldId id="452" r:id="rId162"/>
    <p:sldId id="457" r:id="rId163"/>
    <p:sldId id="453" r:id="rId164"/>
    <p:sldId id="458" r:id="rId165"/>
    <p:sldId id="454" r:id="rId166"/>
    <p:sldId id="459" r:id="rId1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03BD22B-E77C-42BF-89EA-9F10B7906CD8}">
          <p14:sldIdLst>
            <p14:sldId id="256"/>
          </p14:sldIdLst>
        </p14:section>
        <p14:section name="一、使用者與權限" id="{B225F324-3108-4EDC-B8C7-9645EAF48B7D}">
          <p14:sldIdLst>
            <p14:sldId id="257"/>
            <p14:sldId id="259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7"/>
            <p14:sldId id="368"/>
            <p14:sldId id="369"/>
            <p14:sldId id="370"/>
            <p14:sldId id="363"/>
            <p14:sldId id="364"/>
            <p14:sldId id="372"/>
            <p14:sldId id="365"/>
            <p14:sldId id="366"/>
          </p14:sldIdLst>
        </p14:section>
        <p14:section name="二、系統設定" id="{60AF44F6-8137-4971-873B-26DABCB79637}">
          <p14:sldIdLst>
            <p14:sldId id="265"/>
            <p14:sldId id="378"/>
            <p14:sldId id="266"/>
            <p14:sldId id="375"/>
            <p14:sldId id="376"/>
            <p14:sldId id="379"/>
            <p14:sldId id="380"/>
            <p14:sldId id="381"/>
            <p14:sldId id="373"/>
            <p14:sldId id="382"/>
            <p14:sldId id="383"/>
            <p14:sldId id="384"/>
            <p14:sldId id="387"/>
            <p14:sldId id="388"/>
            <p14:sldId id="374"/>
            <p14:sldId id="385"/>
            <p14:sldId id="386"/>
            <p14:sldId id="390"/>
            <p14:sldId id="389"/>
            <p14:sldId id="391"/>
          </p14:sldIdLst>
        </p14:section>
        <p14:section name="三、活動管理" id="{117DD13D-8226-4089-86BB-BCA4F3216AF8}">
          <p14:sldIdLst>
            <p14:sldId id="273"/>
            <p14:sldId id="277"/>
            <p14:sldId id="392"/>
            <p14:sldId id="396"/>
            <p14:sldId id="393"/>
            <p14:sldId id="397"/>
            <p14:sldId id="395"/>
            <p14:sldId id="398"/>
            <p14:sldId id="394"/>
            <p14:sldId id="399"/>
          </p14:sldIdLst>
        </p14:section>
        <p14:section name="四、活動報名" id="{D2CBCC00-E132-4191-8296-FF29EC61A4F8}">
          <p14:sldIdLst>
            <p14:sldId id="522"/>
            <p14:sldId id="523"/>
            <p14:sldId id="400"/>
            <p14:sldId id="341"/>
            <p14:sldId id="401"/>
            <p14:sldId id="402"/>
            <p14:sldId id="521"/>
            <p14:sldId id="495"/>
          </p14:sldIdLst>
        </p14:section>
        <p14:section name="五、活動簽到" id="{46685410-A8F7-4E03-8D01-F1E5D47C46B7}">
          <p14:sldIdLst>
            <p14:sldId id="524"/>
            <p14:sldId id="343"/>
            <p14:sldId id="403"/>
            <p14:sldId id="404"/>
            <p14:sldId id="405"/>
            <p14:sldId id="407"/>
            <p14:sldId id="406"/>
          </p14:sldIdLst>
        </p14:section>
        <p14:section name="六、入館簽到" id="{34249D67-5BC1-4D1E-9267-AB4E186B6BE3}">
          <p14:sldIdLst>
            <p14:sldId id="342"/>
            <p14:sldId id="283"/>
            <p14:sldId id="408"/>
            <p14:sldId id="409"/>
            <p14:sldId id="284"/>
            <p14:sldId id="285"/>
            <p14:sldId id="410"/>
            <p14:sldId id="411"/>
            <p14:sldId id="525"/>
          </p14:sldIdLst>
        </p14:section>
        <p14:section name="七、幼兒管理" id="{61362835-B254-439F-9460-18CD0C6C4406}">
          <p14:sldIdLst>
            <p14:sldId id="298"/>
            <p14:sldId id="414"/>
            <p14:sldId id="415"/>
            <p14:sldId id="421"/>
            <p14:sldId id="416"/>
            <p14:sldId id="422"/>
            <p14:sldId id="417"/>
            <p14:sldId id="423"/>
            <p14:sldId id="418"/>
            <p14:sldId id="424"/>
            <p14:sldId id="427"/>
            <p14:sldId id="419"/>
            <p14:sldId id="425"/>
            <p14:sldId id="497"/>
            <p14:sldId id="500"/>
            <p14:sldId id="498"/>
            <p14:sldId id="501"/>
            <p14:sldId id="499"/>
            <p14:sldId id="502"/>
            <p14:sldId id="504"/>
            <p14:sldId id="505"/>
            <p14:sldId id="507"/>
            <p14:sldId id="506"/>
            <p14:sldId id="508"/>
            <p14:sldId id="509"/>
            <p14:sldId id="510"/>
            <p14:sldId id="511"/>
          </p14:sldIdLst>
        </p14:section>
        <p14:section name="八、志工管理" id="{13E94248-7390-4BA4-AE44-CB4062B1859E}">
          <p14:sldIdLst>
            <p14:sldId id="412"/>
            <p14:sldId id="429"/>
            <p14:sldId id="430"/>
            <p14:sldId id="431"/>
            <p14:sldId id="485"/>
            <p14:sldId id="489"/>
            <p14:sldId id="486"/>
            <p14:sldId id="490"/>
            <p14:sldId id="487"/>
            <p14:sldId id="491"/>
            <p14:sldId id="488"/>
            <p14:sldId id="492"/>
            <p14:sldId id="432"/>
            <p14:sldId id="433"/>
            <p14:sldId id="434"/>
            <p14:sldId id="482"/>
            <p14:sldId id="493"/>
            <p14:sldId id="484"/>
            <p14:sldId id="494"/>
            <p14:sldId id="435"/>
          </p14:sldIdLst>
        </p14:section>
        <p14:section name="九、報表輸出" id="{86ADA6F1-9EF2-4D06-96D2-7DDC601AACB6}">
          <p14:sldIdLst>
            <p14:sldId id="413"/>
            <p14:sldId id="428"/>
            <p14:sldId id="436"/>
            <p14:sldId id="470"/>
            <p14:sldId id="476"/>
            <p14:sldId id="471"/>
            <p14:sldId id="477"/>
            <p14:sldId id="472"/>
            <p14:sldId id="478"/>
            <p14:sldId id="473"/>
            <p14:sldId id="479"/>
            <p14:sldId id="474"/>
            <p14:sldId id="480"/>
            <p14:sldId id="475"/>
            <p14:sldId id="481"/>
            <p14:sldId id="437"/>
            <p14:sldId id="441"/>
            <p14:sldId id="442"/>
            <p14:sldId id="445"/>
            <p14:sldId id="443"/>
            <p14:sldId id="446"/>
            <p14:sldId id="444"/>
            <p14:sldId id="447"/>
            <p14:sldId id="439"/>
            <p14:sldId id="460"/>
            <p14:sldId id="465"/>
            <p14:sldId id="461"/>
            <p14:sldId id="466"/>
            <p14:sldId id="462"/>
            <p14:sldId id="467"/>
            <p14:sldId id="463"/>
            <p14:sldId id="468"/>
            <p14:sldId id="464"/>
            <p14:sldId id="469"/>
            <p14:sldId id="449"/>
            <p14:sldId id="450"/>
            <p14:sldId id="455"/>
            <p14:sldId id="451"/>
            <p14:sldId id="456"/>
            <p14:sldId id="452"/>
            <p14:sldId id="457"/>
            <p14:sldId id="453"/>
            <p14:sldId id="458"/>
            <p14:sldId id="454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2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1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09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4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91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199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76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56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16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88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23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3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2BE70-D130-4B3F-AA02-9154B64A9C1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BA09F-795D-4567-878E-E4DA40E52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08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62989" y="2362809"/>
            <a:ext cx="9144000" cy="1746999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育兒中心系統操作手冊</a:t>
            </a:r>
          </a:p>
        </p:txBody>
      </p:sp>
    </p:spTree>
    <p:extLst>
      <p:ext uri="{BB962C8B-B14F-4D97-AF65-F5344CB8AC3E}">
        <p14:creationId xmlns:p14="http://schemas.microsoft.com/office/powerpoint/2010/main" val="1695838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DEF7F77-5B8F-4B55-B179-E40BD22E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569896"/>
            <a:ext cx="11530872" cy="57182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7463" y="3021636"/>
            <a:ext cx="702733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59104" y="4258374"/>
            <a:ext cx="9313697" cy="1278826"/>
            <a:chOff x="1608304" y="4337914"/>
            <a:chExt cx="931369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點選紅框處的「密碼修改」，進入密碼修改頁面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第八步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3621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5129044-01F8-43C4-9D45-D22766E8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931341"/>
            <a:ext cx="10681982" cy="4995318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53816" y="5227147"/>
            <a:ext cx="9611932" cy="1278826"/>
            <a:chOff x="1608304" y="4337914"/>
            <a:chExt cx="9611932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611932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如圖所示，點選確定即可取消例外之設定。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第二十五步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6461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EFC557-BD15-4C88-BE52-3E7B1657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1026913"/>
            <a:ext cx="10681982" cy="480417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53816" y="5227147"/>
            <a:ext cx="9611932" cy="1278826"/>
            <a:chOff x="1608304" y="4337914"/>
            <a:chExt cx="9611932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611932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如圖所示，取消例外的幼兒會在次日再被系統鎖定。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第二十六步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776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5478" y="2040941"/>
            <a:ext cx="9144000" cy="2275028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七、志工管理</a:t>
            </a:r>
          </a:p>
        </p:txBody>
      </p:sp>
    </p:spTree>
    <p:extLst>
      <p:ext uri="{BB962C8B-B14F-4D97-AF65-F5344CB8AC3E}">
        <p14:creationId xmlns:p14="http://schemas.microsoft.com/office/powerpoint/2010/main" val="6308347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FE0313-F3AD-45F6-A1FA-88BF66B6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60342"/>
            <a:ext cx="10846818" cy="49373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70641" y="3109462"/>
            <a:ext cx="1041180" cy="26578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點選紅框處的「志工管理」，進入志工管理頁面，此頁面顯示志工名稱、服務單位、服務項目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3211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F3E45DD-CE85-487D-B891-CF90E43F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66668"/>
            <a:ext cx="10846818" cy="49246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989" y="1414884"/>
            <a:ext cx="770315" cy="33002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點選紅框處的「新增志工」，進入新增志工頁面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499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64BC2C4-5CC5-4B96-8EB8-108739F8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66028"/>
            <a:ext cx="10846818" cy="492594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 標註米字鍵為必填，所有資料皆可填寫，按下完成即可新增成功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3611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C7E69B9-5AE8-4514-8266-1E2352CE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53700"/>
            <a:ext cx="10846818" cy="495060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點選紅框處的「查閱資料」，進入查閱資料頁面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D05F233-BE31-427E-BEEB-9D2E13F7605B}"/>
              </a:ext>
            </a:extLst>
          </p:cNvPr>
          <p:cNvSpPr/>
          <p:nvPr/>
        </p:nvSpPr>
        <p:spPr>
          <a:xfrm>
            <a:off x="1139994" y="3065419"/>
            <a:ext cx="613306" cy="30518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8694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B57A10-1FC7-4783-800B-700D6AA4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66028"/>
            <a:ext cx="10846818" cy="492594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如圖所示，可檢視查閱每個志工資料的內容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3030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C7E69B9-5AE8-4514-8266-1E2352CE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53700"/>
            <a:ext cx="10846818" cy="495060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點選紅框處的「編輯資料」，進入編輯資料頁面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D05F233-BE31-427E-BEEB-9D2E13F7605B}"/>
              </a:ext>
            </a:extLst>
          </p:cNvPr>
          <p:cNvSpPr/>
          <p:nvPr/>
        </p:nvSpPr>
        <p:spPr>
          <a:xfrm>
            <a:off x="1676890" y="3065419"/>
            <a:ext cx="613306" cy="30518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4965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704F23-440E-4FB3-8C48-3CA45E37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55287"/>
            <a:ext cx="10846818" cy="494742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32389" y="2282612"/>
            <a:ext cx="9331354" cy="1819604"/>
            <a:chOff x="1608304" y="4337914"/>
            <a:chExt cx="9331354" cy="1819604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31354" cy="14684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如圖所示，標註米字鍵為必填，所有資料皆可填寫，在紅色方框處，點選或新增想要的服務項目，按下完成後即可編輯成功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BA6615B-1483-4FA7-9E9A-42608A553B4F}"/>
              </a:ext>
            </a:extLst>
          </p:cNvPr>
          <p:cNvSpPr/>
          <p:nvPr/>
        </p:nvSpPr>
        <p:spPr>
          <a:xfrm>
            <a:off x="5703605" y="4363981"/>
            <a:ext cx="1250868" cy="92769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773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6BDBE9E-3EB4-4E3C-840A-C3C59BA9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5" y="581978"/>
            <a:ext cx="11481790" cy="569404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59103" y="4258374"/>
            <a:ext cx="9313698" cy="1278826"/>
            <a:chOff x="1608303" y="4337914"/>
            <a:chExt cx="9313698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如圖所示，標註米字鍵為必填，填寫舊密碼並輸入新密碼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3" y="4337914"/>
              <a:ext cx="1117963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第九步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323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C7E69B9-5AE8-4514-8266-1E2352CE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53700"/>
            <a:ext cx="10846818" cy="495060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點選紅框處的「刪除志工」，進入刪除志工頁面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D05F233-BE31-427E-BEEB-9D2E13F7605B}"/>
              </a:ext>
            </a:extLst>
          </p:cNvPr>
          <p:cNvSpPr/>
          <p:nvPr/>
        </p:nvSpPr>
        <p:spPr>
          <a:xfrm>
            <a:off x="2213786" y="3065419"/>
            <a:ext cx="613306" cy="30518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22993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82383A4-B91A-44CE-9FB1-F46CB18D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1" y="953700"/>
            <a:ext cx="10877378" cy="495060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874810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如圖所示，按下確定即可刪除此志工名單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9175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C7E69B9-5AE8-4514-8266-1E2352CE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53700"/>
            <a:ext cx="10846818" cy="495060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點選紅框處的「服務報名」，進入服務報名頁面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D05F233-BE31-427E-BEEB-9D2E13F7605B}"/>
              </a:ext>
            </a:extLst>
          </p:cNvPr>
          <p:cNvSpPr/>
          <p:nvPr/>
        </p:nvSpPr>
        <p:spPr>
          <a:xfrm>
            <a:off x="2742293" y="3065419"/>
            <a:ext cx="613306" cy="30518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02683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92864B-F355-4DAF-9598-D72D08D4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30" y="958065"/>
            <a:ext cx="10866540" cy="494187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如圖所示，可新增服務報名，填寫服務內容及時間段，按下完成即可新增成功。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6794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F3E45DD-CE85-487D-B891-CF90E43F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66668"/>
            <a:ext cx="10846818" cy="49246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4610" y="1406495"/>
            <a:ext cx="770315" cy="33002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點選紅框處的「服務簽到」，進入服務簽到頁面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378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F3E45DD-CE85-487D-B891-CF90E43F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66668"/>
            <a:ext cx="10846818" cy="49246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4610" y="1406495"/>
            <a:ext cx="770315" cy="33002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點選紅框處的「服務簽到」，進入服務簽到頁面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2261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C9105E-55B5-497A-ACDE-0E6E5574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62864"/>
            <a:ext cx="10846818" cy="49322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989" y="1406495"/>
            <a:ext cx="770315" cy="33002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點選紅框處的「選擇服務」，進入選擇服務頁面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931EAEE-4063-4F54-A39F-64C9F150B137}"/>
              </a:ext>
            </a:extLst>
          </p:cNvPr>
          <p:cNvSpPr/>
          <p:nvPr/>
        </p:nvSpPr>
        <p:spPr>
          <a:xfrm>
            <a:off x="1523723" y="2480908"/>
            <a:ext cx="439301" cy="19518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3014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6BBB685-8E92-4834-9B93-BF486121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99" y="962864"/>
            <a:ext cx="10828802" cy="493227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708972" y="4933533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選擇哪一位志工，點選紅框處的「選擇服務」，進入選擇服務頁面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76E8B05-F1E8-41DC-8EF6-3BE5BF51D930}"/>
              </a:ext>
            </a:extLst>
          </p:cNvPr>
          <p:cNvSpPr/>
          <p:nvPr/>
        </p:nvSpPr>
        <p:spPr>
          <a:xfrm>
            <a:off x="3723803" y="2488675"/>
            <a:ext cx="613305" cy="28808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9544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3CC1C42-1AB1-4275-A708-BE2F347B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99" y="966332"/>
            <a:ext cx="10828802" cy="492533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708972" y="4933533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如圖所示，此頁面顯示志工名稱，服務內容及時間段，並可填寫簽到、簽退時間，按下確認後，即可更新成功。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95610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6BBB685-8E92-4834-9B93-BF486121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99" y="962864"/>
            <a:ext cx="10828802" cy="493227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708972" y="4933533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點選紅框處的「刪除服務」，進入刪除服務頁面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76E8B05-F1E8-41DC-8EF6-3BE5BF51D930}"/>
              </a:ext>
            </a:extLst>
          </p:cNvPr>
          <p:cNvSpPr/>
          <p:nvPr/>
        </p:nvSpPr>
        <p:spPr>
          <a:xfrm>
            <a:off x="3723803" y="2698400"/>
            <a:ext cx="613305" cy="28808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666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DEF7F77-5B8F-4B55-B179-E40BD22E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9" y="617975"/>
            <a:ext cx="11336968" cy="56220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37892" y="1133891"/>
            <a:ext cx="995248" cy="33995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59104" y="4258374"/>
            <a:ext cx="9313697" cy="1380426"/>
            <a:chOff x="1608304" y="4337914"/>
            <a:chExt cx="9313697" cy="13804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10292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點選紅框處的「新增職位權限」，進入新增職位權限頁面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316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FE2BBE-D726-4C12-A3B1-F8202947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99" y="977065"/>
            <a:ext cx="10828802" cy="490387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708972" y="4933533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如圖所示，按下確定即可刪除此志工的服務報名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235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778EA5-2A81-4485-891A-88E4C619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1" y="958760"/>
            <a:ext cx="10846818" cy="49404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09777" y="1406495"/>
            <a:ext cx="770315" cy="33002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點選紅框處的「志工管理」，即可回到志工管理頁面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1027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5478" y="2040941"/>
            <a:ext cx="9144000" cy="2275028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八、報表輸出</a:t>
            </a:r>
          </a:p>
        </p:txBody>
      </p:sp>
    </p:spTree>
    <p:extLst>
      <p:ext uri="{BB962C8B-B14F-4D97-AF65-F5344CB8AC3E}">
        <p14:creationId xmlns:p14="http://schemas.microsoft.com/office/powerpoint/2010/main" val="28062254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1952A4-DC8F-484B-9B4C-7DEA7A88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5583"/>
            <a:ext cx="11034320" cy="52868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62920" y="3226908"/>
            <a:ext cx="1041180" cy="26578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34201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點選紅框處的「報表輸出」，進入報表輸出頁面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2625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4D53E61-780C-4C78-8E36-AA6AF440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0056"/>
            <a:ext cx="11034320" cy="52978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0414" y="1249648"/>
            <a:ext cx="719604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點選紅框處的「活動報表」，進入活動報表頁面，此頁面顯示修改服務項目功能及輸出報表功能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0592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4D53E61-780C-4C78-8E36-AA6AF440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0056"/>
            <a:ext cx="11034320" cy="52978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75639" y="2843557"/>
            <a:ext cx="610548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點選紅框處的「修改項目」，進入修改項目頁面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23860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EFFA85-1D4D-4B27-A7A3-FA4E31C6D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1753"/>
            <a:ext cx="11034320" cy="529449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67836" y="2222772"/>
            <a:ext cx="887385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A16AE36-4243-4DA7-91E7-A0E6CD969362}"/>
              </a:ext>
            </a:extLst>
          </p:cNvPr>
          <p:cNvGrpSpPr/>
          <p:nvPr/>
        </p:nvGrpSpPr>
        <p:grpSpPr>
          <a:xfrm>
            <a:off x="878047" y="3708740"/>
            <a:ext cx="10564536" cy="1970607"/>
            <a:chOff x="1608303" y="4337914"/>
            <a:chExt cx="10564536" cy="1970607"/>
          </a:xfrm>
        </p:grpSpPr>
        <p:sp>
          <p:nvSpPr>
            <p:cNvPr id="9" name="標題 1">
              <a:extLst>
                <a:ext uri="{FF2B5EF4-FFF2-40B4-BE49-F238E27FC236}">
                  <a16:creationId xmlns:a16="http://schemas.microsoft.com/office/drawing/2014/main" id="{FBE8C63F-5DD0-499C-BDAE-075107767EDB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689043"/>
              <a:ext cx="10564536" cy="161947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如圖所示，點選紅框處的上移或下移，能把此服務項目移位，按下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則可刪除此服務項目，按下新增項目可新增新的納入照顧者人次統計之項目，按下完成後，即可編輯完成。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E5F79DD9-EEF8-4C99-BA89-677AEAE788F3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4467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4D53E61-780C-4C78-8E36-AA6AF440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0056"/>
            <a:ext cx="11034320" cy="52978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75639" y="3212673"/>
            <a:ext cx="610548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點選紅框處的「活動報表」，進入活動報表頁面，此頁面顯示修改服務項目功能及輸出報表功能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4392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B6DE82A-1D67-4CEB-92E6-BCAC67FF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801949"/>
            <a:ext cx="11034320" cy="52541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76227" y="2222773"/>
            <a:ext cx="887384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925A504-BA05-46BA-B02A-222A5B7998B3}"/>
              </a:ext>
            </a:extLst>
          </p:cNvPr>
          <p:cNvGrpSpPr/>
          <p:nvPr/>
        </p:nvGrpSpPr>
        <p:grpSpPr>
          <a:xfrm>
            <a:off x="813732" y="4101811"/>
            <a:ext cx="10564536" cy="1970607"/>
            <a:chOff x="1608303" y="4337914"/>
            <a:chExt cx="10564536" cy="1970607"/>
          </a:xfrm>
        </p:grpSpPr>
        <p:sp>
          <p:nvSpPr>
            <p:cNvPr id="11" name="標題 1">
              <a:extLst>
                <a:ext uri="{FF2B5EF4-FFF2-40B4-BE49-F238E27FC236}">
                  <a16:creationId xmlns:a16="http://schemas.microsoft.com/office/drawing/2014/main" id="{B3802961-CDFC-4F51-8D8A-8C9584A11738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689043"/>
              <a:ext cx="10564536" cy="161947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如圖所示，點選紅框處的上移或下移，能把此服務項目移位，按下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則可刪除此服務項目，按下新增項目可新增新的不統計照顧者人次之服務項目，按下完成後，即可編輯完成。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標題 1">
              <a:extLst>
                <a:ext uri="{FF2B5EF4-FFF2-40B4-BE49-F238E27FC236}">
                  <a16:creationId xmlns:a16="http://schemas.microsoft.com/office/drawing/2014/main" id="{760FD604-ABA4-4BCD-9A3B-62B3FF5FFD53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15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4D53E61-780C-4C78-8E36-AA6AF440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0056"/>
            <a:ext cx="11034320" cy="52978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7250" y="3573400"/>
            <a:ext cx="610548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點選紅框處的「活動報表」，進入活動報表頁面，此頁面顯示修改服務項目功能及輸出報表功能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78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C12194F-2537-4743-9A63-E5CD5FCD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36040"/>
            <a:ext cx="11142134" cy="638592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59103" y="4258374"/>
            <a:ext cx="9313698" cy="1380426"/>
            <a:chOff x="1608303" y="4337914"/>
            <a:chExt cx="9313698" cy="13804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10292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如圖所示，填寫職位名稱並勾選欲新增職位權限之功能名稱，最後點選完成即可新增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3" y="4337914"/>
              <a:ext cx="1177229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7390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46FF99D-1A2A-457D-9037-6AD1B2A5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74684"/>
            <a:ext cx="11034320" cy="53086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76226" y="2222773"/>
            <a:ext cx="878995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CF89C09-0398-4C80-8127-BCE39904FCC5}"/>
              </a:ext>
            </a:extLst>
          </p:cNvPr>
          <p:cNvGrpSpPr/>
          <p:nvPr/>
        </p:nvGrpSpPr>
        <p:grpSpPr>
          <a:xfrm>
            <a:off x="878047" y="4324525"/>
            <a:ext cx="10564536" cy="1970607"/>
            <a:chOff x="1608303" y="4337914"/>
            <a:chExt cx="10564536" cy="1970607"/>
          </a:xfrm>
        </p:grpSpPr>
        <p:sp>
          <p:nvSpPr>
            <p:cNvPr id="9" name="標題 1">
              <a:extLst>
                <a:ext uri="{FF2B5EF4-FFF2-40B4-BE49-F238E27FC236}">
                  <a16:creationId xmlns:a16="http://schemas.microsoft.com/office/drawing/2014/main" id="{73F0A5D4-4AEE-4EBB-8FC8-5CE21179FF30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689043"/>
              <a:ext cx="10564536" cy="161947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如圖所示，點選紅框處的上移或下移，能把此服務項目移位，按下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則可刪除此服務項目，按下新增項目可新增新的其他注意事項之服務項目，按下完成後，即可編輯完成。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9701489C-7D5F-4867-BB87-FF3E89BDE9F5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40417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4D53E61-780C-4C78-8E36-AA6AF440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0056"/>
            <a:ext cx="11034320" cy="52978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7250" y="4353577"/>
            <a:ext cx="610548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49725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點選紅框處的「輸出報表」，進入月報表的輸出頁面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219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DEFA2ED-6285-4F8C-964F-0B155454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810070"/>
            <a:ext cx="10967208" cy="523786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49725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如圖所示，點選紅框處，選擇想要的年份及月分，按下輸出報表即可產出當月活動報表的</a:t>
              </a:r>
              <a:r>
                <a:rPr lang="en-US" altLang="zh-TW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Execl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2A863A7-4081-47A2-929A-6DCD5C213E57}"/>
              </a:ext>
            </a:extLst>
          </p:cNvPr>
          <p:cNvSpPr/>
          <p:nvPr/>
        </p:nvSpPr>
        <p:spPr>
          <a:xfrm>
            <a:off x="4538443" y="1694576"/>
            <a:ext cx="394283" cy="3508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96150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4D53E61-780C-4C78-8E36-AA6AF440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0056"/>
            <a:ext cx="11034320" cy="52978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7250" y="4722693"/>
            <a:ext cx="610548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49725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點選紅框處的「輸出報表」，進入季報表的輸出頁面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519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8AACE1D-34FF-4C03-A9EC-356108F3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8822"/>
            <a:ext cx="11034320" cy="528035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49725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如圖所示，點選紅框處，選擇想要的年份，再選擇要的季節，按下輸出報表即可產出當季活動報表的</a:t>
              </a:r>
              <a:r>
                <a:rPr lang="en-US" altLang="zh-TW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Execl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F9D0DE2A-D7F1-4653-B4B3-A49D52D1C53A}"/>
              </a:ext>
            </a:extLst>
          </p:cNvPr>
          <p:cNvSpPr/>
          <p:nvPr/>
        </p:nvSpPr>
        <p:spPr>
          <a:xfrm>
            <a:off x="4538443" y="1661020"/>
            <a:ext cx="394283" cy="3508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7063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4D53E61-780C-4C78-8E36-AA6AF440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780056"/>
            <a:ext cx="11034320" cy="52978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7250" y="5083420"/>
            <a:ext cx="610548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488865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點選紅框處的「輸出報表」，進入年報表的輸出頁面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8118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F5B836-AF05-4B78-9B20-E875CB36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8" y="780056"/>
            <a:ext cx="11034904" cy="5297888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488865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如圖所示，點選紅框處，選擇想要的年份，按下輸出報表即可產出這年活動報表的</a:t>
              </a:r>
              <a:r>
                <a:rPr lang="en-US" altLang="zh-TW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Execl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9F80569-904D-4616-83D7-D3A352584E85}"/>
              </a:ext>
            </a:extLst>
          </p:cNvPr>
          <p:cNvSpPr/>
          <p:nvPr/>
        </p:nvSpPr>
        <p:spPr>
          <a:xfrm>
            <a:off x="4530054" y="1661020"/>
            <a:ext cx="394283" cy="3508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30512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A6E42D-B07D-4239-A57E-10F4D347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1" y="906012"/>
            <a:ext cx="11088338" cy="50459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28646" y="1383872"/>
            <a:ext cx="719604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點選紅框處的「統計人次」，進入統計人次頁面，此頁面顯示統計人次的報表名稱及報表說明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5500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A6E42D-B07D-4239-A57E-10F4D347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1" y="906012"/>
            <a:ext cx="11088338" cy="50459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8194" y="2545996"/>
            <a:ext cx="10283054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點選紅框處的「服務項目」，選擇要的服務項目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81394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A6E42D-B07D-4239-A57E-10F4D347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1" y="906012"/>
            <a:ext cx="11088338" cy="504597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點選紅框處的「輸出報表」，進入月報表的輸出頁面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41E0513E-C9B7-4FBB-BCE5-59C560830C1A}"/>
              </a:ext>
            </a:extLst>
          </p:cNvPr>
          <p:cNvSpPr/>
          <p:nvPr/>
        </p:nvSpPr>
        <p:spPr>
          <a:xfrm>
            <a:off x="1025306" y="3254617"/>
            <a:ext cx="635714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35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DEF7F77-5B8F-4B55-B179-E40BD22E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9" y="617975"/>
            <a:ext cx="11336968" cy="56220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38557" y="1133891"/>
            <a:ext cx="995248" cy="33995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59103" y="4258374"/>
            <a:ext cx="9313698" cy="1380426"/>
            <a:chOff x="1608303" y="4337914"/>
            <a:chExt cx="9313698" cy="13804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10292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點選紅框處的「編輯職位權限」，進入編輯職位權限頁面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3" y="4337914"/>
              <a:ext cx="1079453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第十二步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55208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ABBB64F-7A7E-4558-A67C-2F1E5C75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1" y="900518"/>
            <a:ext cx="11088338" cy="505696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如圖所示，點選紅框處，選擇想要的年份及月分，按下輸出報表即可產出當月入館活動的統計人次的</a:t>
              </a:r>
              <a:r>
                <a:rPr lang="en-US" altLang="zh-TW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Execl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AC506899-14AC-4E53-B41F-88FD5D716CB8}"/>
              </a:ext>
            </a:extLst>
          </p:cNvPr>
          <p:cNvSpPr/>
          <p:nvPr/>
        </p:nvSpPr>
        <p:spPr>
          <a:xfrm>
            <a:off x="4538443" y="1786855"/>
            <a:ext cx="394283" cy="3508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42274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A6E42D-B07D-4239-A57E-10F4D347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1" y="906012"/>
            <a:ext cx="11088338" cy="504597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點選紅框處的「輸出報表」，進入季報表的輸出頁面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41E0513E-C9B7-4FBB-BCE5-59C560830C1A}"/>
              </a:ext>
            </a:extLst>
          </p:cNvPr>
          <p:cNvSpPr/>
          <p:nvPr/>
        </p:nvSpPr>
        <p:spPr>
          <a:xfrm>
            <a:off x="1025306" y="3623733"/>
            <a:ext cx="635714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74997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C35C591-7877-4895-A3DE-C1B6D72F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1" y="889551"/>
            <a:ext cx="11088338" cy="5078898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如圖所示，點選紅框處，選擇想要的年份，再選擇要的季節，按下輸出報表即可產出當季入館活動的統計人次的</a:t>
              </a:r>
              <a:r>
                <a:rPr lang="en-US" altLang="zh-TW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Execl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A4A0DFC-67FF-4825-B116-5415DC0F3B7C}"/>
              </a:ext>
            </a:extLst>
          </p:cNvPr>
          <p:cNvSpPr/>
          <p:nvPr/>
        </p:nvSpPr>
        <p:spPr>
          <a:xfrm>
            <a:off x="4555221" y="1803633"/>
            <a:ext cx="394283" cy="3508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9318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A6E42D-B07D-4239-A57E-10F4D347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1" y="906012"/>
            <a:ext cx="11088338" cy="504597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點選紅框處的「輸出報表」，進入年報表的輸出頁面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41E0513E-C9B7-4FBB-BCE5-59C560830C1A}"/>
              </a:ext>
            </a:extLst>
          </p:cNvPr>
          <p:cNvSpPr/>
          <p:nvPr/>
        </p:nvSpPr>
        <p:spPr>
          <a:xfrm>
            <a:off x="1025306" y="3992849"/>
            <a:ext cx="635714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1054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3838DD2-CE70-4633-B496-624F0F484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1" y="909246"/>
            <a:ext cx="11088338" cy="5039508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如圖所示，點選紅框處，選擇想要的年份，按下輸出報表即可產出這年入館活動的統計人次的</a:t>
              </a:r>
              <a:r>
                <a:rPr lang="en-US" altLang="zh-TW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Execl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942DB97A-7407-4038-85E7-071A3898E196}"/>
              </a:ext>
            </a:extLst>
          </p:cNvPr>
          <p:cNvSpPr/>
          <p:nvPr/>
        </p:nvSpPr>
        <p:spPr>
          <a:xfrm>
            <a:off x="4513276" y="1786855"/>
            <a:ext cx="394283" cy="3508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58948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B48B16B-1B84-4EC7-A67F-CB5CE998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76702"/>
            <a:ext cx="11168544" cy="5104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75267" y="1358705"/>
            <a:ext cx="719604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點選紅框處的「服務人次」，進入服務人次頁面，此頁面顯示修改服務項目功能及輸出報表功能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2507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B48B16B-1B84-4EC7-A67F-CB5CE998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76702"/>
            <a:ext cx="11168544" cy="5104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5307" y="2726111"/>
            <a:ext cx="952016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919992" y="5050979"/>
            <a:ext cx="10522591" cy="1278826"/>
            <a:chOff x="1608303" y="4337914"/>
            <a:chExt cx="10522591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10522591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點選紅框處的「修改輸出服務項目」，進入修改輸出服務項目頁面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692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B0C6C0-3BF8-42B3-915D-58451E0D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568850"/>
            <a:ext cx="11168544" cy="572030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78047" y="3708740"/>
            <a:ext cx="10564536" cy="1970607"/>
            <a:chOff x="1608303" y="4337914"/>
            <a:chExt cx="10564536" cy="1970607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10564536" cy="161947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如圖所示，點選紅框處的上移或下移，能把此服務項目移位，按下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則可刪除此服務項目，按下新增項目可新增新的服務項目，按下完成後，即可編輯完成。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893DA66-EE6E-4FC4-BADC-6E1D4FC23EF3}"/>
              </a:ext>
            </a:extLst>
          </p:cNvPr>
          <p:cNvSpPr/>
          <p:nvPr/>
        </p:nvSpPr>
        <p:spPr>
          <a:xfrm>
            <a:off x="3617505" y="2009384"/>
            <a:ext cx="952016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80148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B48B16B-1B84-4EC7-A67F-CB5CE998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76702"/>
            <a:ext cx="11168544" cy="5104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5307" y="3179117"/>
            <a:ext cx="952016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1D42923-7CF7-4286-B640-299920EB894D}"/>
              </a:ext>
            </a:extLst>
          </p:cNvPr>
          <p:cNvGrpSpPr/>
          <p:nvPr/>
        </p:nvGrpSpPr>
        <p:grpSpPr>
          <a:xfrm>
            <a:off x="919992" y="5050979"/>
            <a:ext cx="10522591" cy="1278826"/>
            <a:chOff x="1608303" y="4337914"/>
            <a:chExt cx="10522591" cy="1278826"/>
          </a:xfrm>
        </p:grpSpPr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3F1350C0-F7FE-4BDF-85C8-BE7FBD38C3A1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689043"/>
              <a:ext cx="10522591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點選紅框處的「修改需統計的標記」，進入修改需統計的標記頁面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標題 1">
              <a:extLst>
                <a:ext uri="{FF2B5EF4-FFF2-40B4-BE49-F238E27FC236}">
                  <a16:creationId xmlns:a16="http://schemas.microsoft.com/office/drawing/2014/main" id="{E53C1D99-3947-4BB3-8629-3574D4A8ADC0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789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D43C411-D0A2-45A1-A132-54099A5C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563528"/>
            <a:ext cx="11168544" cy="57309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17505" y="2009384"/>
            <a:ext cx="952016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DF5563A-4F1B-49CB-9A8F-627B82FDF0CE}"/>
              </a:ext>
            </a:extLst>
          </p:cNvPr>
          <p:cNvGrpSpPr/>
          <p:nvPr/>
        </p:nvGrpSpPr>
        <p:grpSpPr>
          <a:xfrm>
            <a:off x="878047" y="3708740"/>
            <a:ext cx="10564536" cy="1970607"/>
            <a:chOff x="1608303" y="4337914"/>
            <a:chExt cx="10564536" cy="1970607"/>
          </a:xfrm>
        </p:grpSpPr>
        <p:sp>
          <p:nvSpPr>
            <p:cNvPr id="12" name="標題 1">
              <a:extLst>
                <a:ext uri="{FF2B5EF4-FFF2-40B4-BE49-F238E27FC236}">
                  <a16:creationId xmlns:a16="http://schemas.microsoft.com/office/drawing/2014/main" id="{651F2532-1AFB-4E97-A038-16D70CC32E0D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689043"/>
              <a:ext cx="10564536" cy="161947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如圖所示，點選紅框處的上移或下移，能把此家庭狀態移位，按下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則可刪除此家庭狀態，按下新增項目可新增新的家庭狀態，按下完成後，即可編輯完成。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標題 1">
              <a:extLst>
                <a:ext uri="{FF2B5EF4-FFF2-40B4-BE49-F238E27FC236}">
                  <a16:creationId xmlns:a16="http://schemas.microsoft.com/office/drawing/2014/main" id="{848DB70A-B7EB-43AF-9DB7-5376031B0CC6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31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5D181A3-1DFC-403D-8286-A33A608F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231619"/>
            <a:ext cx="10600266" cy="639476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59103" y="4258374"/>
            <a:ext cx="9313698" cy="1380426"/>
            <a:chOff x="1608303" y="4337914"/>
            <a:chExt cx="9313698" cy="13804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10292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點選選擇職位，修改職位名稱，並勾選欲編輯功能名稱，最後點選完成即可變更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3" y="4337914"/>
              <a:ext cx="1050229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第十三步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2511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B48B16B-1B84-4EC7-A67F-CB5CE998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76702"/>
            <a:ext cx="11168544" cy="5104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4436" y="4043183"/>
            <a:ext cx="621417" cy="2771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201981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點選紅框處的「服務人次」，進入服務人次頁面，此頁面顯示修改服務項目功能及報表的輸出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9449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17C7825-BD44-47BB-BDCD-4FBEBA202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" y="905947"/>
            <a:ext cx="11101432" cy="50461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46202" y="1811710"/>
            <a:ext cx="352969" cy="33587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91111" y="4710420"/>
            <a:ext cx="9406856" cy="1690380"/>
            <a:chOff x="1608303" y="4337914"/>
            <a:chExt cx="9406856" cy="1690380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2"/>
              <a:ext cx="9406856" cy="133925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如圖所示，點選紅框處，選擇想要的年份與月份，按下輸出報表即可產出當月家庭類別服務人次的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7394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B48B16B-1B84-4EC7-A67F-CB5CE998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76702"/>
            <a:ext cx="11168544" cy="5104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4436" y="4420688"/>
            <a:ext cx="621417" cy="2771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185202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點選紅框處的「服務人次」，進入服務人次頁面，此頁面顯示修改服務項目功能及報表的輸出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9555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C310525-62C1-453A-B449-140F2600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31" y="876702"/>
            <a:ext cx="11205738" cy="5104596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F0BA7FD7-8FC3-4EA6-8394-BA692DFC6025}"/>
              </a:ext>
            </a:extLst>
          </p:cNvPr>
          <p:cNvGrpSpPr/>
          <p:nvPr/>
        </p:nvGrpSpPr>
        <p:grpSpPr>
          <a:xfrm>
            <a:off x="1591111" y="4710420"/>
            <a:ext cx="9490745" cy="1698769"/>
            <a:chOff x="1608303" y="4337914"/>
            <a:chExt cx="9490745" cy="1698769"/>
          </a:xfrm>
        </p:grpSpPr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3E46FC2A-92FE-46A7-9E48-7A5A1CB548FD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689043"/>
              <a:ext cx="9490745" cy="13476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如圖所示，點選紅框處，選擇想要的年份，再選擇要的季節，按下輸出報表即可產出當季家庭類別服務人次的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標題 1">
              <a:extLst>
                <a:ext uri="{FF2B5EF4-FFF2-40B4-BE49-F238E27FC236}">
                  <a16:creationId xmlns:a16="http://schemas.microsoft.com/office/drawing/2014/main" id="{24F97565-4F83-4EAC-8C24-D1E7474CA2AF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7B466A62-4594-4142-AE8F-29BB66E882CE}"/>
              </a:ext>
            </a:extLst>
          </p:cNvPr>
          <p:cNvSpPr/>
          <p:nvPr/>
        </p:nvSpPr>
        <p:spPr>
          <a:xfrm>
            <a:off x="4529424" y="1786543"/>
            <a:ext cx="352969" cy="33587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7776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B48B16B-1B84-4EC7-A67F-CB5CE998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76702"/>
            <a:ext cx="11168544" cy="5104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4436" y="4798193"/>
            <a:ext cx="621417" cy="2771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193591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點選紅框處的「服務人次」，進入服務人次頁面，此頁面顯示修改服務項目功能及報表的輸出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3217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129F63A-987E-4637-AEBB-373C9C0DD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76702"/>
            <a:ext cx="11168544" cy="5104596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90D4F31C-95EC-485C-969F-85D84BAC0D45}"/>
              </a:ext>
            </a:extLst>
          </p:cNvPr>
          <p:cNvGrpSpPr/>
          <p:nvPr/>
        </p:nvGrpSpPr>
        <p:grpSpPr>
          <a:xfrm>
            <a:off x="1591111" y="4710420"/>
            <a:ext cx="9406856" cy="1690380"/>
            <a:chOff x="1608303" y="4337914"/>
            <a:chExt cx="9406856" cy="1690380"/>
          </a:xfrm>
        </p:grpSpPr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25903B9C-148C-45A6-ADEE-57C33243133D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689042"/>
              <a:ext cx="9406856" cy="133925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如圖所示，點選紅框處，選擇想要的年份，按下輸出報表即可產出這年家庭類別服務人次的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標題 1">
              <a:extLst>
                <a:ext uri="{FF2B5EF4-FFF2-40B4-BE49-F238E27FC236}">
                  <a16:creationId xmlns:a16="http://schemas.microsoft.com/office/drawing/2014/main" id="{30C0BACB-F588-43CC-9856-32D01700A497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D0B32BAB-A416-4D36-9D24-87FDE043EE36}"/>
              </a:ext>
            </a:extLst>
          </p:cNvPr>
          <p:cNvSpPr/>
          <p:nvPr/>
        </p:nvSpPr>
        <p:spPr>
          <a:xfrm>
            <a:off x="4529424" y="1786543"/>
            <a:ext cx="352969" cy="33587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6317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6B2D61-5DB6-481E-A284-82646A73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85810"/>
            <a:ext cx="11168544" cy="5086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7055" y="1358705"/>
            <a:ext cx="719604" cy="3107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點選紅框處的「資源報表」，進入資源報表頁面，此頁面顯示各資源的報表名稱類型、及報表說明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0308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6B2D61-5DB6-481E-A284-82646A73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85810"/>
            <a:ext cx="11168544" cy="5086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0142" y="2728240"/>
            <a:ext cx="627322" cy="2834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點選紅框處的「輸出報表」，進入輸出會員名冊頁面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159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4908EF4-1F58-45CB-AB3E-93E49DAF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2" y="885810"/>
            <a:ext cx="11184296" cy="508638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如圖所示，選擇要的輸出類型，按下輸出報表，即可產出此類型育兒中心會員名冊的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1701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6B2D61-5DB6-481E-A284-82646A73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85810"/>
            <a:ext cx="11168544" cy="5086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0142" y="3105745"/>
            <a:ext cx="627322" cy="2834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3999" y="5050979"/>
            <a:ext cx="9641747" cy="1278826"/>
            <a:chOff x="1608303" y="4337914"/>
            <a:chExt cx="964174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964174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點選紅框處的「輸出報表」，進入輸出弱勢類別分析表頁面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36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D7C00A-BB20-4A5D-A8FF-6F3E897F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569896"/>
            <a:ext cx="11450820" cy="57182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77064" y="3456668"/>
            <a:ext cx="702733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659104" y="4609503"/>
            <a:ext cx="9313697" cy="927697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點選紅框處的「修改權限」，進入修改權限頁面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20E18019-4022-4B9B-A082-138CC427FB16}"/>
              </a:ext>
            </a:extLst>
          </p:cNvPr>
          <p:cNvSpPr txBox="1">
            <a:spLocks/>
          </p:cNvSpPr>
          <p:nvPr/>
        </p:nvSpPr>
        <p:spPr>
          <a:xfrm>
            <a:off x="1659103" y="4258374"/>
            <a:ext cx="1117963" cy="351129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第十四步</a:t>
            </a:r>
          </a:p>
        </p:txBody>
      </p:sp>
    </p:spTree>
    <p:extLst>
      <p:ext uri="{BB962C8B-B14F-4D97-AF65-F5344CB8AC3E}">
        <p14:creationId xmlns:p14="http://schemas.microsoft.com/office/powerpoint/2010/main" val="25398987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A74A16-A39C-49C7-A125-05BC83D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52" y="885810"/>
            <a:ext cx="11174296" cy="5086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31907" y="1813840"/>
            <a:ext cx="358875" cy="30018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3999" y="5050979"/>
            <a:ext cx="9641747" cy="1278826"/>
            <a:chOff x="1608303" y="4337914"/>
            <a:chExt cx="964174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964174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如圖所示，點選紅框處，選擇想要的年份與月份，按下輸出報表即可產出當月弱勢類別分析表的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39608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6B2D61-5DB6-481E-A284-82646A73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85810"/>
            <a:ext cx="11168544" cy="5086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0142" y="3701364"/>
            <a:ext cx="627322" cy="2834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515912" cy="1278826"/>
            <a:chOff x="1608304" y="4337914"/>
            <a:chExt cx="9515912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515912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點選紅框處的「輸出報表」，進入輸出入館登記表頁面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2406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FDC640-0C1E-4F49-88A0-032DE568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881437"/>
            <a:ext cx="11202100" cy="509512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5050979"/>
            <a:ext cx="9515912" cy="1278826"/>
            <a:chOff x="1608304" y="4337914"/>
            <a:chExt cx="9515912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515912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如圖所示，點選紅框處，選擇想要的年份與月份，按下輸出報表即可產出當月入館登記表的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02E1B99-A23E-4991-8173-4DEEFBCF8137}"/>
              </a:ext>
            </a:extLst>
          </p:cNvPr>
          <p:cNvSpPr/>
          <p:nvPr/>
        </p:nvSpPr>
        <p:spPr>
          <a:xfrm>
            <a:off x="4531907" y="1813840"/>
            <a:ext cx="358875" cy="30018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52649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6B2D61-5DB6-481E-A284-82646A73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85810"/>
            <a:ext cx="11168544" cy="5086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0142" y="4078869"/>
            <a:ext cx="627322" cy="2834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點選紅框處的「輸出報表」，進入輸出活動報表頁面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6506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A63F336-21F8-4A64-8354-BC444827F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447143"/>
            <a:ext cx="11168544" cy="596371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24000" y="4597973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如圖所示，選擇想要的活動名稱，點選紅框處，按下輸出報表即可產出此活動報名名冊的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61BB9757-10BD-4573-A4CD-C35CEB4BE379}"/>
              </a:ext>
            </a:extLst>
          </p:cNvPr>
          <p:cNvSpPr/>
          <p:nvPr/>
        </p:nvSpPr>
        <p:spPr>
          <a:xfrm>
            <a:off x="3693008" y="1872564"/>
            <a:ext cx="627322" cy="2834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80903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6B2D61-5DB6-481E-A284-82646A73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885810"/>
            <a:ext cx="11168544" cy="5086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0142" y="4456374"/>
            <a:ext cx="627322" cy="2834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524000" y="505097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點選紅框處的「輸出報表」，進入輸出活動簽到表頁面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3276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CDE825-1E7F-4010-9BD7-11C25A7C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455975"/>
            <a:ext cx="11168544" cy="594605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66613" y="4631529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如圖所示，選擇想要的活動名稱，點選紅框處，按下輸出報表即可產出此活動簽到名單的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64A92BB-250D-4BF9-AD07-7A1A79E23673}"/>
              </a:ext>
            </a:extLst>
          </p:cNvPr>
          <p:cNvSpPr/>
          <p:nvPr/>
        </p:nvSpPr>
        <p:spPr>
          <a:xfrm>
            <a:off x="3693008" y="1872564"/>
            <a:ext cx="627322" cy="28340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548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8CC9679-B826-4771-85AA-CBC0D1E1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3" y="590815"/>
            <a:ext cx="11488574" cy="567637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59103" y="4216400"/>
            <a:ext cx="9313698" cy="1320800"/>
            <a:chOff x="1608303" y="4295940"/>
            <a:chExt cx="9313698" cy="1320800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如圖所示，可選擇</a:t>
              </a:r>
              <a:r>
                <a:rPr lang="zh-TW" alt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權限進行變更</a:t>
              </a:r>
              <a:endPara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3" y="4295940"/>
              <a:ext cx="1151830" cy="39310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第十五步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27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C6FFE0DD-574B-4994-8E12-24ED30D69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535" y="572549"/>
            <a:ext cx="11461752" cy="564885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59103" y="4216400"/>
            <a:ext cx="9313698" cy="1320800"/>
            <a:chOff x="1608303" y="4295940"/>
            <a:chExt cx="9313698" cy="1320800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如圖所示，修改權限後的使用者帳號，其功能將被限制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3" y="4295940"/>
              <a:ext cx="1151830" cy="39310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第十六步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524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D7C00A-BB20-4A5D-A8FF-6F3E897F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569896"/>
            <a:ext cx="11450820" cy="57182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45936" y="3456668"/>
            <a:ext cx="702733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659104" y="4609503"/>
            <a:ext cx="9313697" cy="927697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點選紅框處的「刪除使用者」，進入刪除使用者頁面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A5D21FF-2522-44BB-B127-797E47EB1FC2}"/>
              </a:ext>
            </a:extLst>
          </p:cNvPr>
          <p:cNvSpPr txBox="1">
            <a:spLocks/>
          </p:cNvSpPr>
          <p:nvPr/>
        </p:nvSpPr>
        <p:spPr>
          <a:xfrm>
            <a:off x="1659103" y="4216400"/>
            <a:ext cx="1151830" cy="393103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第十七步</a:t>
            </a:r>
          </a:p>
        </p:txBody>
      </p:sp>
    </p:spTree>
    <p:extLst>
      <p:ext uri="{BB962C8B-B14F-4D97-AF65-F5344CB8AC3E}">
        <p14:creationId xmlns:p14="http://schemas.microsoft.com/office/powerpoint/2010/main" val="243107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5478" y="2040941"/>
            <a:ext cx="9144000" cy="2275028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一、使用者與權限</a:t>
            </a:r>
          </a:p>
        </p:txBody>
      </p:sp>
    </p:spTree>
    <p:extLst>
      <p:ext uri="{BB962C8B-B14F-4D97-AF65-F5344CB8AC3E}">
        <p14:creationId xmlns:p14="http://schemas.microsoft.com/office/powerpoint/2010/main" val="101128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45936" y="3456668"/>
            <a:ext cx="702733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659104" y="4609503"/>
            <a:ext cx="9313697" cy="927697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點選紅框處的「刪除使用者」，進入刪除使用者頁面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A5D21FF-2522-44BB-B127-797E47EB1FC2}"/>
              </a:ext>
            </a:extLst>
          </p:cNvPr>
          <p:cNvSpPr txBox="1">
            <a:spLocks/>
          </p:cNvSpPr>
          <p:nvPr/>
        </p:nvSpPr>
        <p:spPr>
          <a:xfrm>
            <a:off x="1659103" y="4216400"/>
            <a:ext cx="1151830" cy="393103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第十二步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F7915B-326F-4937-B451-2734A2F9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578052"/>
            <a:ext cx="11446934" cy="5701896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46DC98F0-A88B-411D-ACD5-B2A709A73F41}"/>
              </a:ext>
            </a:extLst>
          </p:cNvPr>
          <p:cNvGrpSpPr/>
          <p:nvPr/>
        </p:nvGrpSpPr>
        <p:grpSpPr>
          <a:xfrm>
            <a:off x="1659103" y="4609503"/>
            <a:ext cx="9313698" cy="1320800"/>
            <a:chOff x="1608303" y="4295940"/>
            <a:chExt cx="9313698" cy="1320800"/>
          </a:xfrm>
        </p:grpSpPr>
        <p:sp>
          <p:nvSpPr>
            <p:cNvPr id="8" name="標題 1">
              <a:extLst>
                <a:ext uri="{FF2B5EF4-FFF2-40B4-BE49-F238E27FC236}">
                  <a16:creationId xmlns:a16="http://schemas.microsoft.com/office/drawing/2014/main" id="{2E1AAA9C-9B3B-47F5-9D1D-A8B4E6EF2C89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如圖所示，點選確定即可刪除使用者</a:t>
              </a:r>
            </a:p>
          </p:txBody>
        </p:sp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9D5FAD85-EEBD-4648-B9B8-DE96F31A5958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295940"/>
              <a:ext cx="1151830" cy="39310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第十八步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880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5478" y="2040941"/>
            <a:ext cx="9144000" cy="2275028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二、系統設定</a:t>
            </a:r>
          </a:p>
        </p:txBody>
      </p:sp>
    </p:spTree>
    <p:extLst>
      <p:ext uri="{BB962C8B-B14F-4D97-AF65-F5344CB8AC3E}">
        <p14:creationId xmlns:p14="http://schemas.microsoft.com/office/powerpoint/2010/main" val="262794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0A1E26C-D986-4880-AE03-CAE98006E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435C9A-4C04-44AE-9A0F-74FFE991A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679566"/>
            <a:ext cx="11108266" cy="5498868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6BAE570A-6306-401C-8EA5-54BC718D87A3}"/>
              </a:ext>
            </a:extLst>
          </p:cNvPr>
          <p:cNvGrpSpPr/>
          <p:nvPr/>
        </p:nvGrpSpPr>
        <p:grpSpPr>
          <a:xfrm>
            <a:off x="1608304" y="4337914"/>
            <a:ext cx="9144000" cy="1673419"/>
            <a:chOff x="1608304" y="4337914"/>
            <a:chExt cx="9144000" cy="1673419"/>
          </a:xfrm>
        </p:grpSpPr>
        <p:sp>
          <p:nvSpPr>
            <p:cNvPr id="8" name="標題 1">
              <a:extLst>
                <a:ext uri="{FF2B5EF4-FFF2-40B4-BE49-F238E27FC236}">
                  <a16:creationId xmlns:a16="http://schemas.microsoft.com/office/drawing/2014/main" id="{85CCA69C-9C01-4745-9135-8EC7391C25DF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點選紅框處的「系統設定」 ，進入系統設定頁面，</a:t>
              </a:r>
            </a:p>
          </p:txBody>
        </p:sp>
        <p:sp>
          <p:nvSpPr>
            <p:cNvPr id="9" name="標題 1">
              <a:extLst>
                <a:ext uri="{FF2B5EF4-FFF2-40B4-BE49-F238E27FC236}">
                  <a16:creationId xmlns:a16="http://schemas.microsoft.com/office/drawing/2014/main" id="{BFF42FBE-8691-44BD-8C95-2B17D4D091DE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369B8C4-0941-4A4F-AAEE-1882FE916273}"/>
              </a:ext>
            </a:extLst>
          </p:cNvPr>
          <p:cNvSpPr/>
          <p:nvPr/>
        </p:nvSpPr>
        <p:spPr>
          <a:xfrm>
            <a:off x="10304812" y="1676399"/>
            <a:ext cx="1263771" cy="30480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71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625474-C6C7-4142-B5AD-FC6C6767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81893"/>
            <a:ext cx="10871200" cy="629421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08304" y="4337914"/>
            <a:ext cx="9144000" cy="1673419"/>
            <a:chOff x="1608304" y="4337914"/>
            <a:chExt cx="9144000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點選紅框處的「服務項目管理」 ，進入服務項目管理頁面，此頁面顯示所有服務項目及每個項目辦理次數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第二步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834136" y="821266"/>
            <a:ext cx="952015" cy="24553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7380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625474-C6C7-4142-B5AD-FC6C6767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81893"/>
            <a:ext cx="10871200" cy="629421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524413" y="4337914"/>
            <a:ext cx="9540665" cy="1673419"/>
            <a:chOff x="1608303" y="4337914"/>
            <a:chExt cx="9540665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3" y="4689043"/>
              <a:ext cx="9540665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在紅框處填寫項目名稱，按下新增，即可新增新的服務項目。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第三步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1875537" y="1628105"/>
            <a:ext cx="4745396" cy="43776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94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625474-C6C7-4142-B5AD-FC6C6767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05693"/>
            <a:ext cx="10871200" cy="629421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08304" y="4337914"/>
            <a:ext cx="9144000" cy="1673419"/>
            <a:chOff x="1608304" y="4337914"/>
            <a:chExt cx="9144000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點選紅框處的「編輯項目」 ，進入編輯項目頁面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第四步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1147402" y="2760249"/>
            <a:ext cx="698331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7662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16BAFD-4B10-4262-A7AD-8764A462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290446"/>
            <a:ext cx="10938934" cy="6277108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08304" y="4337914"/>
            <a:ext cx="9339096" cy="1673419"/>
            <a:chOff x="1608304" y="4337914"/>
            <a:chExt cx="9339096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339096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在紅框處編輯填寫項目名稱 ，按下完成鍵，即可編輯成功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第五步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A5F760BE-9ADD-4B6D-A9E4-802BAE65B244}"/>
              </a:ext>
            </a:extLst>
          </p:cNvPr>
          <p:cNvSpPr/>
          <p:nvPr/>
        </p:nvSpPr>
        <p:spPr>
          <a:xfrm>
            <a:off x="4364737" y="1238639"/>
            <a:ext cx="3348396" cy="40389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2391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1EC812C-1C5F-4C20-BC6F-3376C2AA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307303"/>
            <a:ext cx="10837334" cy="624339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5F760BE-9ADD-4B6D-A9E4-802BAE65B244}"/>
              </a:ext>
            </a:extLst>
          </p:cNvPr>
          <p:cNvSpPr/>
          <p:nvPr/>
        </p:nvSpPr>
        <p:spPr>
          <a:xfrm>
            <a:off x="1772561" y="2831592"/>
            <a:ext cx="674306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F302454-1457-4FAC-B4B3-4F7D54E88397}"/>
              </a:ext>
            </a:extLst>
          </p:cNvPr>
          <p:cNvGrpSpPr/>
          <p:nvPr/>
        </p:nvGrpSpPr>
        <p:grpSpPr>
          <a:xfrm>
            <a:off x="1608304" y="4337914"/>
            <a:ext cx="9144000" cy="1673419"/>
            <a:chOff x="1608304" y="4337914"/>
            <a:chExt cx="9144000" cy="1673419"/>
          </a:xfrm>
        </p:grpSpPr>
        <p:sp>
          <p:nvSpPr>
            <p:cNvPr id="15" name="標題 1">
              <a:extLst>
                <a:ext uri="{FF2B5EF4-FFF2-40B4-BE49-F238E27FC236}">
                  <a16:creationId xmlns:a16="http://schemas.microsoft.com/office/drawing/2014/main" id="{66BD2B62-49F9-4205-BDA6-DFC97F4CEB65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點選紅框處的「刪除項目」 ，進入刪除項目頁面</a:t>
              </a:r>
            </a:p>
          </p:txBody>
        </p:sp>
        <p:sp>
          <p:nvSpPr>
            <p:cNvPr id="16" name="標題 1">
              <a:extLst>
                <a:ext uri="{FF2B5EF4-FFF2-40B4-BE49-F238E27FC236}">
                  <a16:creationId xmlns:a16="http://schemas.microsoft.com/office/drawing/2014/main" id="{595E8893-EB21-4599-8749-19AC7D6AF527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第六步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029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8CC522A-233A-45DA-AAB0-4E42F01B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4" y="286333"/>
            <a:ext cx="10786532" cy="6285334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9F302454-1457-4FAC-B4B3-4F7D54E88397}"/>
              </a:ext>
            </a:extLst>
          </p:cNvPr>
          <p:cNvGrpSpPr/>
          <p:nvPr/>
        </p:nvGrpSpPr>
        <p:grpSpPr>
          <a:xfrm>
            <a:off x="1608304" y="4337914"/>
            <a:ext cx="9144000" cy="1673419"/>
            <a:chOff x="1608304" y="4337914"/>
            <a:chExt cx="9144000" cy="1673419"/>
          </a:xfrm>
        </p:grpSpPr>
        <p:sp>
          <p:nvSpPr>
            <p:cNvPr id="15" name="標題 1">
              <a:extLst>
                <a:ext uri="{FF2B5EF4-FFF2-40B4-BE49-F238E27FC236}">
                  <a16:creationId xmlns:a16="http://schemas.microsoft.com/office/drawing/2014/main" id="{66BD2B62-49F9-4205-BDA6-DFC97F4CEB65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如圖所示，點選確定即可刪除此服務項目</a:t>
              </a:r>
            </a:p>
          </p:txBody>
        </p:sp>
        <p:sp>
          <p:nvSpPr>
            <p:cNvPr id="16" name="標題 1">
              <a:extLst>
                <a:ext uri="{FF2B5EF4-FFF2-40B4-BE49-F238E27FC236}">
                  <a16:creationId xmlns:a16="http://schemas.microsoft.com/office/drawing/2014/main" id="{595E8893-EB21-4599-8749-19AC7D6AF527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第七步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037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FD27479-DF40-4B01-8DA8-6EE3AC56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270315"/>
            <a:ext cx="10989734" cy="631737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08304" y="4337914"/>
            <a:ext cx="9144000" cy="1673419"/>
            <a:chOff x="1608304" y="4337914"/>
            <a:chExt cx="9144000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點選紅框處的「親屬關係管理」 ，進入新屬關係管理頁面，此頁面顯示所有親屬關係名稱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第八步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1670958" y="737819"/>
            <a:ext cx="960794" cy="28925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495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DEF7F77-5B8F-4B55-B179-E40BD22E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9" y="617975"/>
            <a:ext cx="11336968" cy="56220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65529" y="1320800"/>
            <a:ext cx="1282387" cy="33995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59104" y="4258374"/>
            <a:ext cx="9313697" cy="1278826"/>
            <a:chOff x="1608304" y="4337914"/>
            <a:chExt cx="931369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點選紅框處的「使用者與權限」，進入使用者與權限頁面，此頁面顯示使用者名稱、帳號及權限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201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FD27479-DF40-4B01-8DA8-6EE3AC56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270315"/>
            <a:ext cx="10989734" cy="631737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08304" y="4337914"/>
            <a:ext cx="9448386" cy="1673419"/>
            <a:chOff x="1608304" y="4337914"/>
            <a:chExt cx="9448386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448386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在紅框處填寫關係名稱，按下新增，即可新增新的親屬關係。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2686956" y="1618351"/>
            <a:ext cx="4789110" cy="35438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2757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FD27479-DF40-4B01-8DA8-6EE3AC56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270315"/>
            <a:ext cx="10989734" cy="631737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08304" y="4337914"/>
            <a:ext cx="9144000" cy="1673419"/>
            <a:chOff x="1608304" y="4337914"/>
            <a:chExt cx="9144000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點選紅框處的「編輯名稱」 ，進入編輯名稱頁面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第九步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179C2CB-6152-49E8-A1E4-1E3DE71B3C01}"/>
              </a:ext>
            </a:extLst>
          </p:cNvPr>
          <p:cNvSpPr/>
          <p:nvPr/>
        </p:nvSpPr>
        <p:spPr>
          <a:xfrm>
            <a:off x="1022063" y="2641816"/>
            <a:ext cx="674306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23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B3304E-2D33-4EA3-962F-EE7A6F70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277220"/>
            <a:ext cx="10938934" cy="63035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78901EA-62AD-419A-85BF-9E0C11E62C31}"/>
              </a:ext>
            </a:extLst>
          </p:cNvPr>
          <p:cNvSpPr/>
          <p:nvPr/>
        </p:nvSpPr>
        <p:spPr>
          <a:xfrm>
            <a:off x="4356270" y="1213238"/>
            <a:ext cx="3348396" cy="40389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5285D32-1208-4839-9987-7C40C083DCA8}"/>
              </a:ext>
            </a:extLst>
          </p:cNvPr>
          <p:cNvGrpSpPr/>
          <p:nvPr/>
        </p:nvGrpSpPr>
        <p:grpSpPr>
          <a:xfrm>
            <a:off x="1608304" y="4337914"/>
            <a:ext cx="9339096" cy="1673419"/>
            <a:chOff x="1608304" y="4337914"/>
            <a:chExt cx="9339096" cy="1673419"/>
          </a:xfrm>
        </p:grpSpPr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CAD4C2FA-EDC4-4686-8496-C9B352F70740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339096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在紅框處編輯填寫親屬關係項目名稱 ，按下完成，即可編輯成功</a:t>
              </a:r>
            </a:p>
          </p:txBody>
        </p:sp>
        <p:sp>
          <p:nvSpPr>
            <p:cNvPr id="15" name="標題 1">
              <a:extLst>
                <a:ext uri="{FF2B5EF4-FFF2-40B4-BE49-F238E27FC236}">
                  <a16:creationId xmlns:a16="http://schemas.microsoft.com/office/drawing/2014/main" id="{A969B357-CE42-449A-90DB-8F660758E8D8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700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58B7D24-00DF-4E84-8FB6-9EB3E9BA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270315"/>
            <a:ext cx="10989734" cy="631737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95285D32-1208-4839-9987-7C40C083DCA8}"/>
              </a:ext>
            </a:extLst>
          </p:cNvPr>
          <p:cNvGrpSpPr/>
          <p:nvPr/>
        </p:nvGrpSpPr>
        <p:grpSpPr>
          <a:xfrm>
            <a:off x="1608303" y="4337914"/>
            <a:ext cx="9339097" cy="1673419"/>
            <a:chOff x="1608303" y="4337914"/>
            <a:chExt cx="9339097" cy="1673419"/>
          </a:xfrm>
        </p:grpSpPr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CAD4C2FA-EDC4-4686-8496-C9B352F70740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339096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點選紅框處的「刪除項目」 ，進入刪除項目頁面</a:t>
              </a:r>
            </a:p>
          </p:txBody>
        </p:sp>
        <p:sp>
          <p:nvSpPr>
            <p:cNvPr id="15" name="標題 1">
              <a:extLst>
                <a:ext uri="{FF2B5EF4-FFF2-40B4-BE49-F238E27FC236}">
                  <a16:creationId xmlns:a16="http://schemas.microsoft.com/office/drawing/2014/main" id="{A969B357-CE42-449A-90DB-8F660758E8D8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337914"/>
              <a:ext cx="1193620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第十一步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9059502-EF2E-45AD-BE54-98D5712B3FA1}"/>
              </a:ext>
            </a:extLst>
          </p:cNvPr>
          <p:cNvSpPr/>
          <p:nvPr/>
        </p:nvSpPr>
        <p:spPr>
          <a:xfrm>
            <a:off x="1572395" y="2641816"/>
            <a:ext cx="674306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2281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02EB6FA-CCE1-452E-AB56-F09CC57E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" y="324815"/>
            <a:ext cx="10786534" cy="620837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95285D32-1208-4839-9987-7C40C083DCA8}"/>
              </a:ext>
            </a:extLst>
          </p:cNvPr>
          <p:cNvGrpSpPr/>
          <p:nvPr/>
        </p:nvGrpSpPr>
        <p:grpSpPr>
          <a:xfrm>
            <a:off x="1608304" y="4337914"/>
            <a:ext cx="9339096" cy="1673419"/>
            <a:chOff x="1608304" y="4337914"/>
            <a:chExt cx="9339096" cy="1673419"/>
          </a:xfrm>
        </p:grpSpPr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CAD4C2FA-EDC4-4686-8496-C9B352F70740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339096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如圖所示，點選確定即可刪除此新屬關係</a:t>
              </a:r>
            </a:p>
          </p:txBody>
        </p:sp>
        <p:sp>
          <p:nvSpPr>
            <p:cNvPr id="15" name="標題 1">
              <a:extLst>
                <a:ext uri="{FF2B5EF4-FFF2-40B4-BE49-F238E27FC236}">
                  <a16:creationId xmlns:a16="http://schemas.microsoft.com/office/drawing/2014/main" id="{A969B357-CE42-449A-90DB-8F660758E8D8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1185230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第十二步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15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474A461-94D0-457B-A800-125C93DE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0" y="609600"/>
            <a:ext cx="11406080" cy="563880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08304" y="4337914"/>
            <a:ext cx="9144000" cy="1673419"/>
            <a:chOff x="1608304" y="4337914"/>
            <a:chExt cx="9144000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點選紅框處的「幼兒標註管理」 ，進入幼兒標註管理頁面，此頁面顯示所有標註名稱和受標記數量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4" y="4337914"/>
              <a:ext cx="106778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第十三步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2747611" y="1150076"/>
            <a:ext cx="977722" cy="31465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8182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6B75942-53CD-4D0E-853E-1E363256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0" y="609600"/>
            <a:ext cx="11406080" cy="563880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920406" y="4379859"/>
            <a:ext cx="10190736" cy="1673419"/>
            <a:chOff x="1608304" y="4337914"/>
            <a:chExt cx="10190736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10190736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在紅框處填寫新的標註名稱，按下新增，即可新增新的幼兒標註。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4" y="4337914"/>
              <a:ext cx="1118118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第十四步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2585720" y="2185891"/>
            <a:ext cx="5017347" cy="42184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9017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9853154-E2A7-4015-B5A4-633438A8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0" y="609600"/>
            <a:ext cx="11406080" cy="563880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08303" y="4337914"/>
            <a:ext cx="9144001" cy="1673419"/>
            <a:chOff x="1608303" y="4337914"/>
            <a:chExt cx="9144001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點選紅框處的「編輯標註」 ，進入編輯標註頁面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3" y="4337914"/>
              <a:ext cx="1092951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第十五步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C953A2E-8EB2-4B57-BF55-9B20ACF4B4F8}"/>
              </a:ext>
            </a:extLst>
          </p:cNvPr>
          <p:cNvSpPr/>
          <p:nvPr/>
        </p:nvSpPr>
        <p:spPr>
          <a:xfrm>
            <a:off x="950932" y="3429000"/>
            <a:ext cx="674306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01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1B8A71D-2F6A-4F31-B2B4-3A0E45FF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7" y="919390"/>
            <a:ext cx="11362266" cy="501922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532802" y="4337914"/>
            <a:ext cx="9649723" cy="1673419"/>
            <a:chOff x="1608303" y="4337914"/>
            <a:chExt cx="9649723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649722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在紅框處編輯填寫幼兒標註名稱 ，按下完成，即可編輯成功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3" y="4337914"/>
              <a:ext cx="1210398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第十六步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C953A2E-8EB2-4B57-BF55-9B20ACF4B4F8}"/>
              </a:ext>
            </a:extLst>
          </p:cNvPr>
          <p:cNvSpPr/>
          <p:nvPr/>
        </p:nvSpPr>
        <p:spPr>
          <a:xfrm>
            <a:off x="4549264" y="1800894"/>
            <a:ext cx="3087668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8888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9853154-E2A7-4015-B5A4-633438A8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0" y="609600"/>
            <a:ext cx="11406080" cy="563880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08303" y="4337914"/>
            <a:ext cx="9144001" cy="1673419"/>
            <a:chOff x="1608303" y="4337914"/>
            <a:chExt cx="9144001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點選紅框處的「刪除標註」 ，進入刪除標註頁面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3" y="4337914"/>
              <a:ext cx="1109729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第十七步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C953A2E-8EB2-4B57-BF55-9B20ACF4B4F8}"/>
              </a:ext>
            </a:extLst>
          </p:cNvPr>
          <p:cNvSpPr/>
          <p:nvPr/>
        </p:nvSpPr>
        <p:spPr>
          <a:xfrm>
            <a:off x="1560537" y="3429000"/>
            <a:ext cx="674306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352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DEF7F77-5B8F-4B55-B179-E40BD22E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9" y="617975"/>
            <a:ext cx="11336968" cy="56220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4954" y="1125424"/>
            <a:ext cx="995248" cy="33995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59104" y="4258374"/>
            <a:ext cx="9313697" cy="1278826"/>
            <a:chOff x="1608304" y="4337914"/>
            <a:chExt cx="931369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點選紅框處的「新增使用者」，呼叫進入新增使用者頁面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51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E297C6F-9F4F-49E8-9767-A70C1B90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6245"/>
            <a:ext cx="11277600" cy="496551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16770" y="4939047"/>
            <a:ext cx="9144001" cy="1673419"/>
            <a:chOff x="1608303" y="4337914"/>
            <a:chExt cx="9144001" cy="1673419"/>
          </a:xfrm>
        </p:grpSpPr>
        <p:sp>
          <p:nvSpPr>
            <p:cNvPr id="9" name="標題 1"/>
            <p:cNvSpPr txBox="1">
              <a:spLocks/>
            </p:cNvSpPr>
            <p:nvPr/>
          </p:nvSpPr>
          <p:spPr>
            <a:xfrm>
              <a:off x="1608304" y="4689043"/>
              <a:ext cx="9144000" cy="13222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如圖所示，點選確定即可刪除此標註</a:t>
              </a:r>
            </a:p>
          </p:txBody>
        </p:sp>
        <p:sp>
          <p:nvSpPr>
            <p:cNvPr id="10" name="標題 1"/>
            <p:cNvSpPr txBox="1">
              <a:spLocks/>
            </p:cNvSpPr>
            <p:nvPr/>
          </p:nvSpPr>
          <p:spPr>
            <a:xfrm>
              <a:off x="1608303" y="4337914"/>
              <a:ext cx="1126430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第十八步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209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5478" y="2040941"/>
            <a:ext cx="9144000" cy="2275028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三、活動管理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</a:b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新增、編輯、刪除、管理活動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17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8448EC3-7E29-411D-AA0E-5FCEA9D1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67573"/>
            <a:ext cx="10803466" cy="612285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點選紅框處的「活動管理」 ，進入活動管理頁面，此頁面顯示所有的活動名稱、時間段及活動項目種類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0340944" y="1422401"/>
            <a:ext cx="1137135" cy="26246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5141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384F8D9-77CF-485C-84E9-69AB4F5E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44677"/>
            <a:ext cx="10803466" cy="616864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點選紅框處的「新增活動」，進入新增活動頁面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第二步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852530" y="790863"/>
            <a:ext cx="764600" cy="3013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891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BEE1A9-AF5E-42BB-AE6F-B66AEA40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326232"/>
            <a:ext cx="10905066" cy="620553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63337" y="47443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如圖所示，標註米字鍵為必填，所有資料皆可填寫， 紅框處可新增、刪除多個活動項目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第三步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89E2789-F57F-4F65-9693-3521CB5A3AEA}"/>
              </a:ext>
            </a:extLst>
          </p:cNvPr>
          <p:cNvSpPr/>
          <p:nvPr/>
        </p:nvSpPr>
        <p:spPr>
          <a:xfrm>
            <a:off x="3697329" y="3227531"/>
            <a:ext cx="4777803" cy="151678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4482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384F8D9-77CF-485C-84E9-69AB4F5E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44677"/>
            <a:ext cx="10803466" cy="616864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點選紅框處的「查閱活動資料」，進入查閱活動資料頁面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第四步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140400" y="2357201"/>
            <a:ext cx="764600" cy="3013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2874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3D5AF77-BE48-425D-A55D-26D91B24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263382"/>
            <a:ext cx="11057466" cy="633123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如圖所示，顯示查閱活動資料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26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384F8D9-77CF-485C-84E9-69AB4F5E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44677"/>
            <a:ext cx="10803466" cy="616864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點選紅框處的「修改按鈕」，顯示活動修改頁面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第六步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817739" y="2357201"/>
            <a:ext cx="764600" cy="3013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46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6DF63C-53A6-4143-A5E6-AF3075A1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7" y="302619"/>
            <a:ext cx="10955866" cy="625276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3" y="4337914"/>
            <a:ext cx="9519344" cy="1609880"/>
            <a:chOff x="1608303" y="4337914"/>
            <a:chExt cx="9519344" cy="1609880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9519344" cy="125875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如圖所示，所有資料皆可修改，按新增鈕可以新增活動項目，按下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則可做刪除活動項目，按下完成後，即可編輯成功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第七步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26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384F8D9-77CF-485C-84E9-69AB4F5E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44677"/>
            <a:ext cx="10803466" cy="616864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點選紅框處的「刪除活動資料」，進入刪除活動資料頁面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第八步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2503533" y="2357201"/>
            <a:ext cx="764600" cy="3013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4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D4EC224-F088-411C-B21D-633F92E9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3" y="567267"/>
            <a:ext cx="11577674" cy="572346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25417" y="4427708"/>
            <a:ext cx="9313697" cy="1278826"/>
            <a:chOff x="1608304" y="4337914"/>
            <a:chExt cx="931369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如圖所示，標註米字鍵為必填，所有資料皆可填寫，按下完成即可新增使用者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984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3D3C57D-99B2-41DB-BC17-CD639990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311792"/>
            <a:ext cx="10922000" cy="623441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如圖所示，按下確定後即可刪除此活動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第九步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747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5478" y="2040941"/>
            <a:ext cx="9144000" cy="2275028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四、活動報名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</a:b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活動前的幼兒的報名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45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8448EC3-7E29-411D-AA0E-5FCEA9D1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67573"/>
            <a:ext cx="10803466" cy="612285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點選紅框處的「活動管理」 ，進入活動管理頁面，此頁面顯示所有的活動名稱、時間段及活動項目種類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0340944" y="1422401"/>
            <a:ext cx="1137135" cy="26246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943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384F8D9-77CF-485C-84E9-69AB4F5E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44677"/>
            <a:ext cx="10803466" cy="616864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進入活動管理頁面，點選紅框處的「活動報名」，進入活動報名頁面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第二步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589129" y="782396"/>
            <a:ext cx="764600" cy="3013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320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17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此畫面將自動載入活動資料，可以任意修改編輯活動</a:t>
              </a:r>
            </a:p>
          </p:txBody>
        </p:sp>
        <p:sp>
          <p:nvSpPr>
            <p:cNvPr id="18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第二步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10E8E7C-D17C-40FE-9FDF-34486E0B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963985"/>
            <a:ext cx="11226800" cy="49300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3C3F1D-DA48-4E36-AA00-1F41F8633A48}"/>
              </a:ext>
            </a:extLst>
          </p:cNvPr>
          <p:cNvSpPr/>
          <p:nvPr/>
        </p:nvSpPr>
        <p:spPr>
          <a:xfrm>
            <a:off x="606995" y="1408930"/>
            <a:ext cx="764600" cy="3013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3C2E4C-60B9-40B6-A30F-1E51F66ADF7B}"/>
              </a:ext>
            </a:extLst>
          </p:cNvPr>
          <p:cNvSpPr/>
          <p:nvPr/>
        </p:nvSpPr>
        <p:spPr>
          <a:xfrm>
            <a:off x="1182729" y="2391449"/>
            <a:ext cx="764600" cy="3013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D304E32-88CD-424A-82C1-20B5CCF618D6}"/>
              </a:ext>
            </a:extLst>
          </p:cNvPr>
          <p:cNvGrpSpPr/>
          <p:nvPr/>
        </p:nvGrpSpPr>
        <p:grpSpPr>
          <a:xfrm>
            <a:off x="1798803" y="4490314"/>
            <a:ext cx="9144001" cy="1278826"/>
            <a:chOff x="1608303" y="4337914"/>
            <a:chExt cx="9144001" cy="1278826"/>
          </a:xfrm>
        </p:grpSpPr>
        <p:sp>
          <p:nvSpPr>
            <p:cNvPr id="12" name="標題 1">
              <a:extLst>
                <a:ext uri="{FF2B5EF4-FFF2-40B4-BE49-F238E27FC236}">
                  <a16:creationId xmlns:a16="http://schemas.microsoft.com/office/drawing/2014/main" id="{73B72785-10C0-43B9-BCE5-3F3144F0ABA6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點選紅框處的「選擇活動」，進入選擇活動頁面</a:t>
              </a:r>
            </a:p>
          </p:txBody>
        </p:sp>
        <p:sp>
          <p:nvSpPr>
            <p:cNvPr id="13" name="標題 1">
              <a:extLst>
                <a:ext uri="{FF2B5EF4-FFF2-40B4-BE49-F238E27FC236}">
                  <a16:creationId xmlns:a16="http://schemas.microsoft.com/office/drawing/2014/main" id="{B9BBA253-9BFE-4232-809E-CF3677A9A103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337914"/>
              <a:ext cx="1087009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857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1646404" y="4337914"/>
            <a:ext cx="9144000" cy="1278826"/>
            <a:chOff x="1608304" y="4337914"/>
            <a:chExt cx="9144000" cy="1278826"/>
          </a:xfrm>
        </p:grpSpPr>
        <p:sp>
          <p:nvSpPr>
            <p:cNvPr id="17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此畫面將自動載入活動資料，可以任意修改編輯活動</a:t>
              </a:r>
            </a:p>
          </p:txBody>
        </p:sp>
        <p:sp>
          <p:nvSpPr>
            <p:cNvPr id="18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第二步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7F33E52B-FBC0-4531-AD7E-E8455133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493994"/>
            <a:ext cx="11057466" cy="5870012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CAF67D6-C427-44E3-9E33-B786D5DF2CBF}"/>
              </a:ext>
            </a:extLst>
          </p:cNvPr>
          <p:cNvGrpSpPr/>
          <p:nvPr/>
        </p:nvGrpSpPr>
        <p:grpSpPr>
          <a:xfrm>
            <a:off x="1705670" y="4689043"/>
            <a:ext cx="9144001" cy="1278826"/>
            <a:chOff x="1608303" y="4337914"/>
            <a:chExt cx="9144001" cy="1278826"/>
          </a:xfrm>
        </p:grpSpPr>
        <p:sp>
          <p:nvSpPr>
            <p:cNvPr id="8" name="標題 1">
              <a:extLst>
                <a:ext uri="{FF2B5EF4-FFF2-40B4-BE49-F238E27FC236}">
                  <a16:creationId xmlns:a16="http://schemas.microsoft.com/office/drawing/2014/main" id="{05DB3CE1-F3DB-4571-9BE0-14457231E0A9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進入後點選要的活動，如紅框處的「選擇活動」，進入活動報名頁面</a:t>
              </a:r>
            </a:p>
          </p:txBody>
        </p:sp>
        <p:sp>
          <p:nvSpPr>
            <p:cNvPr id="9" name="標題 1">
              <a:extLst>
                <a:ext uri="{FF2B5EF4-FFF2-40B4-BE49-F238E27FC236}">
                  <a16:creationId xmlns:a16="http://schemas.microsoft.com/office/drawing/2014/main" id="{44259BC3-263C-40B6-86DF-028F7608D6A1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337914"/>
              <a:ext cx="1138198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第四步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AF6D518-4E97-40C8-B9F4-99B300E1BAE8}"/>
              </a:ext>
            </a:extLst>
          </p:cNvPr>
          <p:cNvSpPr/>
          <p:nvPr/>
        </p:nvSpPr>
        <p:spPr>
          <a:xfrm>
            <a:off x="3714264" y="1842223"/>
            <a:ext cx="705338" cy="3013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3763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DE662C7-8406-4984-A78C-B1259938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176601"/>
            <a:ext cx="11057466" cy="6504798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CAF67D6-C427-44E3-9E33-B786D5DF2CBF}"/>
              </a:ext>
            </a:extLst>
          </p:cNvPr>
          <p:cNvGrpSpPr/>
          <p:nvPr/>
        </p:nvGrpSpPr>
        <p:grpSpPr>
          <a:xfrm>
            <a:off x="1527793" y="4276661"/>
            <a:ext cx="9309463" cy="2304070"/>
            <a:chOff x="1608303" y="4337914"/>
            <a:chExt cx="9309463" cy="1771024"/>
          </a:xfrm>
        </p:grpSpPr>
        <p:sp>
          <p:nvSpPr>
            <p:cNvPr id="8" name="標題 1">
              <a:extLst>
                <a:ext uri="{FF2B5EF4-FFF2-40B4-BE49-F238E27FC236}">
                  <a16:creationId xmlns:a16="http://schemas.microsoft.com/office/drawing/2014/main" id="{05DB3CE1-F3DB-4571-9BE0-14457231E0A9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309462" cy="141989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系統顯示活動名稱及開始和結束時間。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左方為幼兒名單總表，可以點需要報名的幼兒。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按下報名，該名幼兒會移動到右邊，表示報名成功。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按下取消則會回到左方幼兒名單總表。</a:t>
              </a:r>
            </a:p>
          </p:txBody>
        </p:sp>
        <p:sp>
          <p:nvSpPr>
            <p:cNvPr id="9" name="標題 1">
              <a:extLst>
                <a:ext uri="{FF2B5EF4-FFF2-40B4-BE49-F238E27FC236}">
                  <a16:creationId xmlns:a16="http://schemas.microsoft.com/office/drawing/2014/main" id="{44259BC3-263C-40B6-86DF-028F7608D6A1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337914"/>
              <a:ext cx="1047627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14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427CE6C-7812-493D-846B-D9FB8002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355109"/>
            <a:ext cx="11057466" cy="6147782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189A1608-1A57-447D-A999-84E941BF9CA4}"/>
              </a:ext>
            </a:extLst>
          </p:cNvPr>
          <p:cNvSpPr txBox="1">
            <a:spLocks/>
          </p:cNvSpPr>
          <p:nvPr/>
        </p:nvSpPr>
        <p:spPr>
          <a:xfrm>
            <a:off x="1317072" y="5040172"/>
            <a:ext cx="10209401" cy="1352239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如圖所示，幼兒報名活動時有可能會被鎖定，此時可以選擇是否要進行處理。點選處理鎖定能夠直接處理會員的鎖定狀態。鎖定功能的操作方式請見「第七章</a:t>
            </a:r>
            <a:r>
              <a: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-13~16</a:t>
            </a:r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1ED8BE6-B620-4059-B986-2EE340077D5F}"/>
              </a:ext>
            </a:extLst>
          </p:cNvPr>
          <p:cNvSpPr txBox="1">
            <a:spLocks/>
          </p:cNvSpPr>
          <p:nvPr/>
        </p:nvSpPr>
        <p:spPr>
          <a:xfrm>
            <a:off x="1317072" y="4650440"/>
            <a:ext cx="1143286" cy="389732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第六步</a:t>
            </a:r>
          </a:p>
        </p:txBody>
      </p:sp>
    </p:spTree>
    <p:extLst>
      <p:ext uri="{BB962C8B-B14F-4D97-AF65-F5344CB8AC3E}">
        <p14:creationId xmlns:p14="http://schemas.microsoft.com/office/powerpoint/2010/main" val="1863913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9B90054-2088-4EF2-8E8D-D6E38671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919479"/>
            <a:ext cx="11057466" cy="5019042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CAF67D6-C427-44E3-9E33-B786D5DF2CBF}"/>
              </a:ext>
            </a:extLst>
          </p:cNvPr>
          <p:cNvGrpSpPr/>
          <p:nvPr/>
        </p:nvGrpSpPr>
        <p:grpSpPr>
          <a:xfrm>
            <a:off x="1513628" y="4545110"/>
            <a:ext cx="9425616" cy="1393411"/>
            <a:chOff x="1602527" y="4337914"/>
            <a:chExt cx="9425616" cy="1393411"/>
          </a:xfrm>
        </p:grpSpPr>
        <p:sp>
          <p:nvSpPr>
            <p:cNvPr id="8" name="標題 1">
              <a:extLst>
                <a:ext uri="{FF2B5EF4-FFF2-40B4-BE49-F238E27FC236}">
                  <a16:creationId xmlns:a16="http://schemas.microsoft.com/office/drawing/2014/main" id="{05DB3CE1-F3DB-4571-9BE0-14457231E0A9}"/>
                </a:ext>
              </a:extLst>
            </p:cNvPr>
            <p:cNvSpPr txBox="1">
              <a:spLocks/>
            </p:cNvSpPr>
            <p:nvPr/>
          </p:nvSpPr>
          <p:spPr>
            <a:xfrm>
              <a:off x="1602527" y="4689043"/>
              <a:ext cx="9425616" cy="104228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點選紅框處的「活動管理」，即可回到活動管理頁面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標題 1">
              <a:extLst>
                <a:ext uri="{FF2B5EF4-FFF2-40B4-BE49-F238E27FC236}">
                  <a16:creationId xmlns:a16="http://schemas.microsoft.com/office/drawing/2014/main" id="{44259BC3-263C-40B6-86DF-028F7608D6A1}"/>
                </a:ext>
              </a:extLst>
            </p:cNvPr>
            <p:cNvSpPr txBox="1">
              <a:spLocks/>
            </p:cNvSpPr>
            <p:nvPr/>
          </p:nvSpPr>
          <p:spPr>
            <a:xfrm>
              <a:off x="1608303" y="4337914"/>
              <a:ext cx="1047627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第七步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6021E05-5A49-4AE6-863B-2BA0EFBD521F}"/>
              </a:ext>
            </a:extLst>
          </p:cNvPr>
          <p:cNvSpPr/>
          <p:nvPr/>
        </p:nvSpPr>
        <p:spPr>
          <a:xfrm>
            <a:off x="1513628" y="1386404"/>
            <a:ext cx="764600" cy="30133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394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5478" y="2040941"/>
            <a:ext cx="9144000" cy="2275028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五、活動簽到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</a:b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活動中的幼兒簽到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66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DEF7F77-5B8F-4B55-B179-E40BD22E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3" y="559555"/>
            <a:ext cx="11572580" cy="57388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5928" y="3021636"/>
            <a:ext cx="702733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59104" y="4258374"/>
            <a:ext cx="9313697" cy="1278826"/>
            <a:chOff x="1608304" y="4337914"/>
            <a:chExt cx="931369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點選紅框處的「查閱資料」，進入查閱資料頁面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486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B6A39BB-6D19-4E7F-BACC-25D6D117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1293915"/>
            <a:ext cx="10938934" cy="42701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583552" y="2487203"/>
            <a:ext cx="871847" cy="26446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點選紅框處的「活動簽到」，進入活動簽到頁面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773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B6A39BB-6D19-4E7F-BACC-25D6D117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1293915"/>
            <a:ext cx="10938934" cy="42701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3391" y="1699805"/>
            <a:ext cx="762143" cy="25599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點選紅框處的「選擇活動」，進入選擇活動頁面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668DBA04-09A7-4409-88D4-AA5F555EBA00}"/>
              </a:ext>
            </a:extLst>
          </p:cNvPr>
          <p:cNvSpPr/>
          <p:nvPr/>
        </p:nvSpPr>
        <p:spPr>
          <a:xfrm>
            <a:off x="1328837" y="2553954"/>
            <a:ext cx="550768" cy="25599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2562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98F8C1F-8199-4075-98C3-9A701BB4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7" y="793104"/>
            <a:ext cx="10955866" cy="52717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21887" y="1977456"/>
            <a:ext cx="609381" cy="29161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點選想要的活動，如紅框處的「選擇活動」，進入活動簽到頁面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499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83B91B-7356-4D69-8113-8E34DD1F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852641"/>
            <a:ext cx="11091334" cy="5152718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84A30C0-8EFA-4A36-9A2B-5FE7F1184CC4}"/>
              </a:ext>
            </a:extLst>
          </p:cNvPr>
          <p:cNvGrpSpPr/>
          <p:nvPr/>
        </p:nvGrpSpPr>
        <p:grpSpPr>
          <a:xfrm>
            <a:off x="1441269" y="3833767"/>
            <a:ext cx="9309462" cy="2759979"/>
            <a:chOff x="1608304" y="4439679"/>
            <a:chExt cx="9309462" cy="1669259"/>
          </a:xfrm>
        </p:grpSpPr>
        <p:sp>
          <p:nvSpPr>
            <p:cNvPr id="9" name="標題 1">
              <a:extLst>
                <a:ext uri="{FF2B5EF4-FFF2-40B4-BE49-F238E27FC236}">
                  <a16:creationId xmlns:a16="http://schemas.microsoft.com/office/drawing/2014/main" id="{0A6AFCF1-06B2-4601-A148-00E3CF8ECCD7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309462" cy="141989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系統將顯示活動名稱及開始和結束時間。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左方為已報名幼兒名單，必須經過報名才會出現。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點選要簽到的幼兒，按下簽到，此幼兒會移動到右方的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10000"/>
                </a:lnSpc>
              </a:pP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已簽到，表示簽到成功。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按下取消則會回到左方。</a:t>
              </a:r>
            </a:p>
          </p:txBody>
        </p:sp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57A372FE-6384-48B3-A048-A7241FCFFDAE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439679"/>
              <a:ext cx="952016" cy="24936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527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83B91B-7356-4D69-8113-8E34DD1F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852641"/>
            <a:ext cx="11091334" cy="51527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64201" y="3674533"/>
            <a:ext cx="702732" cy="26246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84A30C0-8EFA-4A36-9A2B-5FE7F1184CC4}"/>
              </a:ext>
            </a:extLst>
          </p:cNvPr>
          <p:cNvGrpSpPr/>
          <p:nvPr/>
        </p:nvGrpSpPr>
        <p:grpSpPr>
          <a:xfrm>
            <a:off x="1441269" y="4680577"/>
            <a:ext cx="9309462" cy="1771024"/>
            <a:chOff x="1608304" y="4337914"/>
            <a:chExt cx="9309462" cy="1771024"/>
          </a:xfrm>
        </p:grpSpPr>
        <p:sp>
          <p:nvSpPr>
            <p:cNvPr id="9" name="標題 1">
              <a:extLst>
                <a:ext uri="{FF2B5EF4-FFF2-40B4-BE49-F238E27FC236}">
                  <a16:creationId xmlns:a16="http://schemas.microsoft.com/office/drawing/2014/main" id="{0A6AFCF1-06B2-4601-A148-00E3CF8ECCD7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309462" cy="141989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點選紅框處的「編輯親屬關係」，進入編輯陪伴關係親屬關係頁面</a:t>
              </a:r>
            </a:p>
          </p:txBody>
        </p:sp>
        <p:sp>
          <p:nvSpPr>
            <p:cNvPr id="10" name="標題 1">
              <a:extLst>
                <a:ext uri="{FF2B5EF4-FFF2-40B4-BE49-F238E27FC236}">
                  <a16:creationId xmlns:a16="http://schemas.microsoft.com/office/drawing/2014/main" id="{57A372FE-6384-48B3-A048-A7241FCFFDAE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14818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C2DDFA5-D441-4397-9BE3-E1B9AFD3B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" y="801539"/>
            <a:ext cx="11243734" cy="525492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如圖所示，點擊多個親屬，可新增其他的親屬關係，在紅框處點選可選擇其他親屬關係，按下完成，即可編輯成功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第六步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A29FBC5-117C-4E6D-9634-79E5DA6DE50D}"/>
              </a:ext>
            </a:extLst>
          </p:cNvPr>
          <p:cNvSpPr/>
          <p:nvPr/>
        </p:nvSpPr>
        <p:spPr>
          <a:xfrm>
            <a:off x="5164669" y="2080059"/>
            <a:ext cx="2218266" cy="33294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49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5478" y="2040941"/>
            <a:ext cx="9144000" cy="2275028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六、入館簽到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</a:b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每日的入館活動的紀錄。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819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089959-37CA-452A-B2FB-CBA98B6D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3" y="357669"/>
            <a:ext cx="10481734" cy="61426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36417" y="1876280"/>
            <a:ext cx="1041180" cy="26578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點選紅框處的「入館簽到」，進入入館簽到頁面，此頁面顯示今日日期和已入館人數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100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089959-37CA-452A-B2FB-CBA98B6D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357669"/>
            <a:ext cx="10481734" cy="61426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55269" y="1825478"/>
            <a:ext cx="380999" cy="28272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點選紅框處的「切換」，可切換右邊名單為全天、上午和下午的入館名單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06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089959-37CA-452A-B2FB-CBA98B6D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283243"/>
            <a:ext cx="10735734" cy="6291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68397" y="2641599"/>
            <a:ext cx="448736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27666" y="4431503"/>
            <a:ext cx="9787467" cy="1227571"/>
            <a:chOff x="1388533" y="4389169"/>
            <a:chExt cx="9567333" cy="1227571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388533" y="4689043"/>
              <a:ext cx="9567333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切換好全天、上午或下午的已入館名單後，點選紅框處的「簽到」，進入簽到頁面選擇陪伴者親屬關係。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388533" y="4389169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539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0F80420-8BBD-4EFF-9A05-4A81F708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3" y="601468"/>
            <a:ext cx="11396134" cy="565506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25237" y="4486974"/>
            <a:ext cx="9313697" cy="1278826"/>
            <a:chOff x="1608304" y="4337914"/>
            <a:chExt cx="931369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如圖所示，可查閱使用者基本資料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609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DB08FC-7ED1-49FE-A4F7-163D750F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323704"/>
            <a:ext cx="10752666" cy="621059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3" y="4337914"/>
            <a:ext cx="9305230" cy="1278826"/>
            <a:chOff x="1608303" y="4337914"/>
            <a:chExt cx="930523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930523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如圖所示，此頁面點選紅框處可新增其他陪伴者親屬關係，按下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鈕可刪除親屬關係，按下完成，即可新增完成。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327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B2E374-E9E7-4915-A20B-585858A1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3" y="179740"/>
            <a:ext cx="10684934" cy="6498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10622" y="2718863"/>
            <a:ext cx="774845" cy="32067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3" y="4337913"/>
            <a:ext cx="9271363" cy="1419419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如圖所示，左邊為幼兒簽到未入館名單，右邊為已簽到名單，點選紅色方框，進入編輯陪伴者親屬關係，可變更家長關係。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763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6541CD7-6709-446E-A6C9-07E89BD4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3" y="310083"/>
            <a:ext cx="10684934" cy="62378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74021" y="1668996"/>
            <a:ext cx="2451245" cy="32067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3" y="4337912"/>
            <a:ext cx="9330631" cy="1800421"/>
            <a:chOff x="1608304" y="4337914"/>
            <a:chExt cx="9202454" cy="1622090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5" y="4689043"/>
              <a:ext cx="9202453" cy="127096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如圖所示，按多個親屬可新增其他陪伴親屬關係，按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則可刪除，點選紅色方框，可選擇其他親屬關係，按下完成即可編輯完成。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第六步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866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AA02421-DE37-42DE-8C73-C4B8FE56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3" y="286962"/>
            <a:ext cx="10684934" cy="62840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63483" y="2718863"/>
            <a:ext cx="427718" cy="32067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3" y="4337913"/>
            <a:ext cx="9271363" cy="1419419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如圖所示，選擇紅框處，可取消其幼兒簽到，回到左邊列表為幼兒未入館簽到名單。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第七步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4797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F57C81-038E-4EE8-9F03-BB3DD2DA2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3" y="1027092"/>
            <a:ext cx="10684934" cy="4803816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454092" y="5189041"/>
            <a:ext cx="9921379" cy="1396318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如圖所示，幼兒入館時有可能會被鎖定，此時可以選擇是否要進行處理。點選處理鎖定能夠直接處理會員的鎖定狀態。鎖定功能的操作方式請見「第七章</a:t>
            </a:r>
            <a:r>
              <a: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-17~18</a:t>
            </a:r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A7DC87C-0981-4A2C-8BC7-AA7E15967949}"/>
              </a:ext>
            </a:extLst>
          </p:cNvPr>
          <p:cNvSpPr txBox="1">
            <a:spLocks/>
          </p:cNvSpPr>
          <p:nvPr/>
        </p:nvSpPr>
        <p:spPr>
          <a:xfrm>
            <a:off x="1454092" y="4799309"/>
            <a:ext cx="1143286" cy="389732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第八步</a:t>
            </a:r>
          </a:p>
        </p:txBody>
      </p:sp>
    </p:spTree>
    <p:extLst>
      <p:ext uri="{BB962C8B-B14F-4D97-AF65-F5344CB8AC3E}">
        <p14:creationId xmlns:p14="http://schemas.microsoft.com/office/powerpoint/2010/main" val="29054353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5478" y="2040941"/>
            <a:ext cx="9144000" cy="2275028"/>
          </a:xfrm>
          <a:solidFill>
            <a:schemeClr val="accent6">
              <a:alpha val="50000"/>
            </a:schemeClr>
          </a:solidFill>
          <a:ln w="38100">
            <a:solidFill>
              <a:srgbClr val="00B050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Ebrima" panose="02000000000000000000" pitchFamily="2" charset="0"/>
              </a:rPr>
              <a:t>七、幼兒管理</a:t>
            </a:r>
          </a:p>
        </p:txBody>
      </p:sp>
    </p:spTree>
    <p:extLst>
      <p:ext uri="{BB962C8B-B14F-4D97-AF65-F5344CB8AC3E}">
        <p14:creationId xmlns:p14="http://schemas.microsoft.com/office/powerpoint/2010/main" val="37801910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86E958-EBDF-4EF7-AE3F-F2A6AF6B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3" y="310112"/>
            <a:ext cx="10549474" cy="62377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36417" y="2153117"/>
            <a:ext cx="1041180" cy="26578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點選紅框處的「幼兒管理」，進入幼兒管理頁面，此頁面顯示卡號、幼兒姓名、家長姓名、幼兒標註即鎖定狀態</a:t>
              </a:r>
              <a:endPara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033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86E958-EBDF-4EF7-AE3F-F2A6AF6B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3" y="310112"/>
            <a:ext cx="10549474" cy="62377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9804" y="777323"/>
            <a:ext cx="811884" cy="27969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點選紅框處的「新增幼兒」，進入新增幼兒頁面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3640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CA8F82A-D395-4C0D-AC1D-6B3DE769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3" y="301352"/>
            <a:ext cx="10549474" cy="625529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700582" y="3429000"/>
            <a:ext cx="9247051" cy="1663117"/>
            <a:chOff x="1608303" y="4337914"/>
            <a:chExt cx="9247051" cy="1663117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9247051" cy="131198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如圖所示，標註米字鍵為必填，所有資料皆可填寫，按下多個標註可新增幼兒標註，按下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則可刪除，按下完成後即可新增新的幼兒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942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86E958-EBDF-4EF7-AE3F-F2A6AF6B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3" y="310112"/>
            <a:ext cx="10549474" cy="62377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85364" y="2362025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點選紅框處的「查閱資料」，進入查閱資料頁面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67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DEF7F77-5B8F-4B55-B179-E40BD22E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569896"/>
            <a:ext cx="11530872" cy="57182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9395" y="3021636"/>
            <a:ext cx="702733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59104" y="4258374"/>
            <a:ext cx="9313697" cy="1278826"/>
            <a:chOff x="1608304" y="4337914"/>
            <a:chExt cx="931369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點選紅框處的「編輯資料」，進入編輯資料頁面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第六步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41067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3753604-FF1E-48B1-9575-437C0C79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3" y="287826"/>
            <a:ext cx="10549474" cy="6282348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如圖所示，可檢視查閱每個幼兒資料的內容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376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86E958-EBDF-4EF7-AE3F-F2A6AF6B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3" y="310112"/>
            <a:ext cx="10549474" cy="62377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05482" y="2362025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點選紅框處的「編輯資料」，進入編輯資料頁面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第六步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6486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5F030F-98FE-4B72-A94D-75C68BCA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335320"/>
            <a:ext cx="10430312" cy="618736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57555" y="3071177"/>
            <a:ext cx="9239076" cy="1551157"/>
            <a:chOff x="1608303" y="4337914"/>
            <a:chExt cx="9239076" cy="1551157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2"/>
              <a:ext cx="9239076" cy="12000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如圖所示，標註米字鍵為必填，所有資料皆可填寫，按下多個標註，新增編輯幼兒標註，按下</a:t>
              </a:r>
              <a:r>
                <a:rPr lang="en-US" altLang="zh-TW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則可刪除，按下完成後即可編輯成功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第七步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695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86E958-EBDF-4EF7-AE3F-F2A6AF6B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3" y="310112"/>
            <a:ext cx="10549474" cy="62377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25600" y="2362025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點選紅框處的「特殊備註」，進入特殊備註頁面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第八步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6663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88C45CC-47D4-459C-9FBB-4FBA008A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3" y="310113"/>
            <a:ext cx="10549474" cy="623777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如圖所示，在紅框處填寫備註內容，按下新增即可新增此幼兒的備註內容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第九步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BEF0CE5-2349-4794-A266-4D2436651E14}"/>
              </a:ext>
            </a:extLst>
          </p:cNvPr>
          <p:cNvSpPr/>
          <p:nvPr/>
        </p:nvSpPr>
        <p:spPr>
          <a:xfrm>
            <a:off x="4506737" y="952674"/>
            <a:ext cx="3185968" cy="54895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1045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C5B011-0C6B-424B-9DAD-5831A426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94" y="306734"/>
            <a:ext cx="10558812" cy="624453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08304" y="4337914"/>
            <a:ext cx="9144000" cy="1626658"/>
            <a:chOff x="1608304" y="4337914"/>
            <a:chExt cx="9144000" cy="1626658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12755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如圖所示，按下編輯備註，可編輯備註內容，按下完成編輯即可完成編輯，按下取消編輯，可取消編輯內容，按下刪除備註，則可刪除此備註內容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5677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23CED1F-DDDB-49FB-B96B-80E16E47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3" y="340613"/>
            <a:ext cx="10549474" cy="61767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45718" y="2362025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08304" y="4337914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選擇鎖定狀態為會員鎖定、無法入館的幼兒，點選紅框處的「處理鎖定」，進入處理鎖定頁面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23741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525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9E3D320-96DE-45E1-A753-6959E645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725215"/>
            <a:ext cx="10681982" cy="529012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704817" y="5277481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點選紅框處，可查看處理鎖定的說明。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第十二步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E29D1FC-175F-4177-9243-3D487A5B7C30}"/>
              </a:ext>
            </a:extLst>
          </p:cNvPr>
          <p:cNvSpPr/>
          <p:nvPr/>
        </p:nvSpPr>
        <p:spPr>
          <a:xfrm>
            <a:off x="1738372" y="1145621"/>
            <a:ext cx="2355456" cy="3511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59288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9E3D320-96DE-45E1-A753-6959E645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725215"/>
            <a:ext cx="10681982" cy="529012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444758" y="5235536"/>
            <a:ext cx="9536431" cy="1278826"/>
            <a:chOff x="1608304" y="4337914"/>
            <a:chExt cx="9536431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536431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點選紅框處的「違規紀錄」，進入會員鎖定的違規紀錄頁面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第十三步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A91E5EAA-9CE9-4716-A236-58DDFB3BD49F}"/>
              </a:ext>
            </a:extLst>
          </p:cNvPr>
          <p:cNvSpPr/>
          <p:nvPr/>
        </p:nvSpPr>
        <p:spPr>
          <a:xfrm>
            <a:off x="1218254" y="4299882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14141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F69B4B-6A51-4CAD-BA7D-396A2C68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86" y="770258"/>
            <a:ext cx="10799428" cy="53174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704817" y="5277481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如圖所示，可查看此幼兒違規紀錄的活動名稱、活動和報名時間。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第十四步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93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659104" y="4258374"/>
            <a:ext cx="9313697" cy="1278826"/>
            <a:chOff x="1608304" y="4337914"/>
            <a:chExt cx="9313697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如圖所示，可查閱使用者基本資料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第五步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16470A3-62AD-441A-B74A-6E8B83D2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43" y="575733"/>
            <a:ext cx="11470714" cy="570653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16B79F70-B1F2-49B3-9263-7DDC7ED9187C}"/>
              </a:ext>
            </a:extLst>
          </p:cNvPr>
          <p:cNvGrpSpPr/>
          <p:nvPr/>
        </p:nvGrpSpPr>
        <p:grpSpPr>
          <a:xfrm>
            <a:off x="1625237" y="4486974"/>
            <a:ext cx="9313697" cy="1278826"/>
            <a:chOff x="1608304" y="4337914"/>
            <a:chExt cx="9313697" cy="1278826"/>
          </a:xfrm>
        </p:grpSpPr>
        <p:sp>
          <p:nvSpPr>
            <p:cNvPr id="11" name="標題 1">
              <a:extLst>
                <a:ext uri="{FF2B5EF4-FFF2-40B4-BE49-F238E27FC236}">
                  <a16:creationId xmlns:a16="http://schemas.microsoft.com/office/drawing/2014/main" id="{31CE6109-90D6-4828-B208-3965DF6171DA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689043"/>
              <a:ext cx="9313697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如圖所示，標註米字鍵為必填，可編輯使用者基本資料</a:t>
              </a:r>
            </a:p>
          </p:txBody>
        </p:sp>
        <p:sp>
          <p:nvSpPr>
            <p:cNvPr id="12" name="標題 1">
              <a:extLst>
                <a:ext uri="{FF2B5EF4-FFF2-40B4-BE49-F238E27FC236}">
                  <a16:creationId xmlns:a16="http://schemas.microsoft.com/office/drawing/2014/main" id="{8DB97DC6-F5EC-444B-8300-DB396D9B07CD}"/>
                </a:ext>
              </a:extLst>
            </p:cNvPr>
            <p:cNvSpPr txBox="1">
              <a:spLocks/>
            </p:cNvSpPr>
            <p:nvPr/>
          </p:nvSpPr>
          <p:spPr>
            <a:xfrm>
              <a:off x="1608304" y="4337914"/>
              <a:ext cx="952016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第七步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2993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9E3D320-96DE-45E1-A753-6959E645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725215"/>
            <a:ext cx="10681982" cy="529012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436368" y="5193591"/>
            <a:ext cx="9502876" cy="1278826"/>
            <a:chOff x="1608303" y="4337914"/>
            <a:chExt cx="9502876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9502876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點選紅框處的「違規紀錄」，進入會員鎖定的違規紀錄頁面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第十五步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A91E5EAA-9CE9-4716-A236-58DDFB3BD49F}"/>
              </a:ext>
            </a:extLst>
          </p:cNvPr>
          <p:cNvSpPr/>
          <p:nvPr/>
        </p:nvSpPr>
        <p:spPr>
          <a:xfrm>
            <a:off x="1218254" y="4551552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6204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FA3D24C-E671-4FEE-9BB6-D6930507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792524"/>
            <a:ext cx="10681982" cy="527295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96428" y="5101313"/>
            <a:ext cx="9144000" cy="1433712"/>
            <a:chOff x="1608304" y="4337914"/>
            <a:chExt cx="9144000" cy="1433712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108258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如圖所示，填寫例外原因，填寫完後按下完成，例外設定成功，此幼兒即可報名活動。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第十六步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3192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9E3D320-96DE-45E1-A753-6959E645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725215"/>
            <a:ext cx="10681982" cy="529012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369729" y="5375926"/>
            <a:ext cx="9452542" cy="1278826"/>
            <a:chOff x="1608303" y="4337914"/>
            <a:chExt cx="9452542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9452542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點選紅框處的「設定例外」，進入無法入館的設定例外頁面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第十七步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A91E5EAA-9CE9-4716-A236-58DDFB3BD49F}"/>
              </a:ext>
            </a:extLst>
          </p:cNvPr>
          <p:cNvSpPr/>
          <p:nvPr/>
        </p:nvSpPr>
        <p:spPr>
          <a:xfrm>
            <a:off x="1218254" y="4903890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2883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D62654F-AA4D-4278-B66D-05C2C1C6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782287"/>
            <a:ext cx="10681982" cy="529342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704817" y="5277481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如圖所示，填寫例外原因和選擇例外時間，填寫完後按下完成，例外設定成功，此幼兒即可入館簽到。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第十八步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9388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91A45E-AF02-478C-87ED-E8BFC30E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927952"/>
            <a:ext cx="10681982" cy="500209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704817" y="5277481"/>
            <a:ext cx="9144000" cy="1278826"/>
            <a:chOff x="1608304" y="4337914"/>
            <a:chExt cx="9144000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144000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如圖所示，設定好的例外，會從左邊已生效名單，換到右邊的已加入例外排除之鎖定。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第十九步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7507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91A45E-AF02-478C-87ED-E8BFC30E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927952"/>
            <a:ext cx="10681982" cy="500209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37704" y="5185202"/>
            <a:ext cx="9469319" cy="1278826"/>
            <a:chOff x="1608303" y="4337914"/>
            <a:chExt cx="9469319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9469319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點選紅框處的「編輯例外」，進入會員鎖定的編輯例外頁面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第二十步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48880714-76FA-41D4-B651-D88E26B4EDF3}"/>
              </a:ext>
            </a:extLst>
          </p:cNvPr>
          <p:cNvSpPr/>
          <p:nvPr/>
        </p:nvSpPr>
        <p:spPr>
          <a:xfrm>
            <a:off x="5379195" y="3945469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9926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2AAFD90-ACF6-4FB3-A5BA-A10492BE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924774"/>
            <a:ext cx="10681982" cy="500845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637704" y="5185202"/>
            <a:ext cx="9469319" cy="1278826"/>
            <a:chOff x="1608303" y="4337914"/>
            <a:chExt cx="9469319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3" y="4689043"/>
              <a:ext cx="9469319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如圖所示，填寫編輯例外原因內容，按下完成後，會員鎖定的例外原因，即可編輯成功。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第二十一步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0240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91A45E-AF02-478C-87ED-E8BFC30E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927952"/>
            <a:ext cx="10681982" cy="500209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53816" y="5227147"/>
            <a:ext cx="9611932" cy="1278826"/>
            <a:chOff x="1608304" y="4337914"/>
            <a:chExt cx="9611932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611932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點選紅框處的「編輯例外」，進入無法入館的編輯例外頁面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第二十二步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48880714-76FA-41D4-B651-D88E26B4EDF3}"/>
              </a:ext>
            </a:extLst>
          </p:cNvPr>
          <p:cNvSpPr/>
          <p:nvPr/>
        </p:nvSpPr>
        <p:spPr>
          <a:xfrm>
            <a:off x="5379195" y="4549477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54121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0AE2D77-4EF1-4600-98A7-6F569530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928168"/>
            <a:ext cx="10681982" cy="500166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53816" y="5227147"/>
            <a:ext cx="9611932" cy="1278826"/>
            <a:chOff x="1608304" y="4337914"/>
            <a:chExt cx="9611932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611932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如圖所示，填寫編輯例外原因和重新選擇例外時間，按下完成，無法入館的例外原因，即可編輯成功。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第二十三步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3668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91A45E-AF02-478C-87ED-E8BFC30E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9" y="927952"/>
            <a:ext cx="10681982" cy="500209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553816" y="5227147"/>
            <a:ext cx="9611932" cy="1278826"/>
            <a:chOff x="1608304" y="4337914"/>
            <a:chExt cx="9611932" cy="1278826"/>
          </a:xfrm>
        </p:grpSpPr>
        <p:sp>
          <p:nvSpPr>
            <p:cNvPr id="6" name="標題 1"/>
            <p:cNvSpPr txBox="1">
              <a:spLocks/>
            </p:cNvSpPr>
            <p:nvPr/>
          </p:nvSpPr>
          <p:spPr>
            <a:xfrm>
              <a:off x="1608304" y="4689043"/>
              <a:ext cx="9611932" cy="92769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點選紅框處的「取消例外」，進入取消例外頁面</a:t>
              </a:r>
            </a:p>
          </p:txBody>
        </p:sp>
        <p:sp>
          <p:nvSpPr>
            <p:cNvPr id="7" name="標題 1"/>
            <p:cNvSpPr txBox="1">
              <a:spLocks/>
            </p:cNvSpPr>
            <p:nvPr/>
          </p:nvSpPr>
          <p:spPr>
            <a:xfrm>
              <a:off x="1608304" y="4337914"/>
              <a:ext cx="1151674" cy="35112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第二十四步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48880714-76FA-41D4-B651-D88E26B4EDF3}"/>
              </a:ext>
            </a:extLst>
          </p:cNvPr>
          <p:cNvSpPr/>
          <p:nvPr/>
        </p:nvSpPr>
        <p:spPr>
          <a:xfrm>
            <a:off x="5379195" y="4809536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302357-4AE9-42A8-A32E-86417ED1710B}"/>
              </a:ext>
            </a:extLst>
          </p:cNvPr>
          <p:cNvSpPr/>
          <p:nvPr/>
        </p:nvSpPr>
        <p:spPr>
          <a:xfrm>
            <a:off x="5379195" y="4210247"/>
            <a:ext cx="576992" cy="2888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899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10707</TotalTime>
  <Words>4014</Words>
  <Application>Microsoft Office PowerPoint</Application>
  <PresentationFormat>寬螢幕</PresentationFormat>
  <Paragraphs>337</Paragraphs>
  <Slides>166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166</vt:i4>
      </vt:variant>
    </vt:vector>
  </HeadingPairs>
  <TitlesOfParts>
    <vt:vector size="171" baseType="lpstr">
      <vt:lpstr>微軟正黑體</vt:lpstr>
      <vt:lpstr>Arial</vt:lpstr>
      <vt:lpstr>Calibri</vt:lpstr>
      <vt:lpstr>Calibri Light</vt:lpstr>
      <vt:lpstr>Office 佈景主題</vt:lpstr>
      <vt:lpstr>育兒中心系統操作手冊</vt:lpstr>
      <vt:lpstr>一、使用者與權限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二、系統設定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三、活動管理 新增、編輯、刪除、管理活動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四、活動報名 活動前的幼兒的報名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五、活動簽到 活動中的幼兒簽到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六、入館簽到 每日的入館活動的紀錄。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七、幼兒管理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七、志工管理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八、報表輸出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吳孟賢</dc:creator>
  <cp:lastModifiedBy>孟賢 吳</cp:lastModifiedBy>
  <cp:revision>525</cp:revision>
  <dcterms:created xsi:type="dcterms:W3CDTF">2017-04-10T08:04:45Z</dcterms:created>
  <dcterms:modified xsi:type="dcterms:W3CDTF">2019-08-21T13:53:28Z</dcterms:modified>
</cp:coreProperties>
</file>